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</p:sldMasterIdLst>
  <p:notesMasterIdLst>
    <p:notesMasterId r:id="rId55"/>
  </p:notesMasterIdLst>
  <p:handoutMasterIdLst>
    <p:handoutMasterId r:id="rId56"/>
  </p:handoutMasterIdLst>
  <p:sldIdLst>
    <p:sldId id="297" r:id="rId3"/>
    <p:sldId id="298" r:id="rId4"/>
    <p:sldId id="308" r:id="rId5"/>
    <p:sldId id="292" r:id="rId6"/>
    <p:sldId id="309" r:id="rId7"/>
    <p:sldId id="301" r:id="rId8"/>
    <p:sldId id="295" r:id="rId9"/>
    <p:sldId id="302" r:id="rId10"/>
    <p:sldId id="304" r:id="rId11"/>
    <p:sldId id="305" r:id="rId12"/>
    <p:sldId id="299" r:id="rId13"/>
    <p:sldId id="300" r:id="rId14"/>
    <p:sldId id="306" r:id="rId15"/>
    <p:sldId id="262" r:id="rId16"/>
    <p:sldId id="296" r:id="rId17"/>
    <p:sldId id="280" r:id="rId18"/>
    <p:sldId id="265" r:id="rId19"/>
    <p:sldId id="278" r:id="rId20"/>
    <p:sldId id="282" r:id="rId21"/>
    <p:sldId id="283" r:id="rId22"/>
    <p:sldId id="285" r:id="rId23"/>
    <p:sldId id="286" r:id="rId24"/>
    <p:sldId id="260" r:id="rId25"/>
    <p:sldId id="338" r:id="rId26"/>
    <p:sldId id="335" r:id="rId27"/>
    <p:sldId id="337" r:id="rId28"/>
    <p:sldId id="336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</p:sldIdLst>
  <p:sldSz cx="9144000" cy="6858000" type="screen4x3"/>
  <p:notesSz cx="6881813" cy="10002838"/>
  <p:embeddedFontLst>
    <p:embeddedFont>
      <p:font typeface="Segoe UI Semibold" panose="020B0702040204020203" pitchFamily="34" charset="0"/>
      <p:bold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Wingdings 2" panose="05020102010507070707" pitchFamily="18" charset="2"/>
      <p:regular r:id="rId60"/>
    </p:embeddedFont>
    <p:embeddedFont>
      <p:font typeface="Aharoni" panose="02010803020104030203" pitchFamily="2" charset="-79"/>
      <p:bold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Arial Black" panose="020B0A04020102020204" pitchFamily="34" charset="0"/>
      <p:bold r:id="rId66"/>
    </p:embeddedFont>
    <p:embeddedFont>
      <p:font typeface="Segoe Print" panose="02000600000000000000" pitchFamily="2" charset="0"/>
      <p:regular r:id="rId67"/>
      <p:bold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Georgia" panose="02040502050405020303" pitchFamily="18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Bauhaus 93" panose="04030905020B02020C02" pitchFamily="82" charset="0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Segoe UI Symbol" panose="020B0502040204020203" pitchFamily="34" charset="0"/>
      <p:regular r:id="rId83"/>
    </p:embeddedFont>
    <p:embeddedFont>
      <p:font typeface="Algerian" panose="04020705040A02060702" pitchFamily="82" charset="0"/>
      <p:regular r:id="rId84"/>
    </p:embeddedFont>
    <p:embeddedFont>
      <p:font typeface="Segoe UI Light" panose="020B0502040204020203" pitchFamily="34" charset="0"/>
      <p:regular r:id="rId85"/>
    </p:embeddedFont>
    <p:embeddedFont>
      <p:font typeface="Gisha" panose="020B0502040204020203" pitchFamily="34" charset="-79"/>
      <p:regular r:id="rId86"/>
      <p:bold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 autoAdjust="0"/>
    <p:restoredTop sz="91069" autoAdjust="0"/>
  </p:normalViewPr>
  <p:slideViewPr>
    <p:cSldViewPr>
      <p:cViewPr varScale="1">
        <p:scale>
          <a:sx n="94" d="100"/>
          <a:sy n="94" d="100"/>
        </p:scale>
        <p:origin x="102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0.fntdata"/><Relationship Id="rId87" Type="http://schemas.openxmlformats.org/officeDocument/2006/relationships/font" Target="fonts/font31.fntdata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4" Type="http://schemas.openxmlformats.org/officeDocument/2006/relationships/image" Target="../media/image57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image" Target="../media/image58.jpg"/><Relationship Id="rId4" Type="http://schemas.openxmlformats.org/officeDocument/2006/relationships/image" Target="../media/image61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71.png"/><Relationship Id="rId1" Type="http://schemas.openxmlformats.org/officeDocument/2006/relationships/image" Target="../media/image58.jpg"/><Relationship Id="rId4" Type="http://schemas.openxmlformats.org/officeDocument/2006/relationships/image" Target="../media/image72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8.jpg"/><Relationship Id="rId1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60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image" Target="../media/image54.png"/><Relationship Id="rId4" Type="http://schemas.openxmlformats.org/officeDocument/2006/relationships/image" Target="../media/image57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image" Target="../media/image58.jpg"/><Relationship Id="rId4" Type="http://schemas.openxmlformats.org/officeDocument/2006/relationships/image" Target="../media/image61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71.png"/><Relationship Id="rId1" Type="http://schemas.openxmlformats.org/officeDocument/2006/relationships/image" Target="../media/image58.jpg"/><Relationship Id="rId4" Type="http://schemas.openxmlformats.org/officeDocument/2006/relationships/image" Target="../media/image7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5762A-738F-48F9-9AAD-96FD683C9A4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5659F-3BC4-42C2-99FB-375454E09E25}">
      <dgm:prSet custT="1"/>
      <dgm:spPr/>
      <dgm:t>
        <a:bodyPr/>
        <a:lstStyle/>
        <a:p>
          <a:pPr rtl="0"/>
          <a:r>
            <a:rPr lang="en-US" sz="4000" b="1" smtClean="0">
              <a:solidFill>
                <a:schemeClr val="accent2">
                  <a:lumMod val="60000"/>
                  <a:lumOff val="40000"/>
                </a:schemeClr>
              </a:solidFill>
            </a:rPr>
            <a:t>Rat Brain:</a:t>
          </a:r>
          <a:endParaRPr lang="en-US" sz="4000">
            <a:solidFill>
              <a:schemeClr val="accent2">
                <a:lumMod val="60000"/>
                <a:lumOff val="40000"/>
              </a:schemeClr>
            </a:solidFill>
          </a:endParaRPr>
        </a:p>
      </dgm:t>
    </dgm:pt>
    <dgm:pt modelId="{478DCAA2-605B-436E-95F2-7D2F307A1138}" type="parTrans" cxnId="{23AB801D-E0A4-445A-8D9C-64E0CABB7D04}">
      <dgm:prSet/>
      <dgm:spPr/>
      <dgm:t>
        <a:bodyPr/>
        <a:lstStyle/>
        <a:p>
          <a:endParaRPr lang="en-US"/>
        </a:p>
      </dgm:t>
    </dgm:pt>
    <dgm:pt modelId="{1A34A84D-F715-418F-965D-B27E66123FB1}" type="sibTrans" cxnId="{23AB801D-E0A4-445A-8D9C-64E0CABB7D04}">
      <dgm:prSet/>
      <dgm:spPr/>
      <dgm:t>
        <a:bodyPr/>
        <a:lstStyle/>
        <a:p>
          <a:endParaRPr lang="en-US"/>
        </a:p>
      </dgm:t>
    </dgm:pt>
    <dgm:pt modelId="{9405A52F-29B8-4D75-9B06-1BD50A640483}">
      <dgm:prSet custT="1"/>
      <dgm:spPr>
        <a:solidFill>
          <a:schemeClr val="accent5">
            <a:lumMod val="50000"/>
            <a:alpha val="65000"/>
          </a:schemeClr>
        </a:solidFill>
      </dgm:spPr>
      <dgm:t>
        <a:bodyPr/>
        <a:lstStyle/>
        <a:p>
          <a:r>
            <a:rPr lang="en-US" sz="2400" smtClean="0"/>
            <a:t>Rat brain: ~331.65 million cells</a:t>
          </a:r>
        </a:p>
      </dgm:t>
    </dgm:pt>
    <dgm:pt modelId="{9E5B4B4E-A492-44B8-AAE6-E88A84729138}" type="parTrans" cxnId="{4546BE2D-D5B6-42D6-8FC9-3E0574A2BF33}">
      <dgm:prSet/>
      <dgm:spPr/>
      <dgm:t>
        <a:bodyPr/>
        <a:lstStyle/>
        <a:p>
          <a:endParaRPr lang="en-US" sz="2000"/>
        </a:p>
      </dgm:t>
    </dgm:pt>
    <dgm:pt modelId="{22F32212-FF13-4E1C-879B-8DAE63097E3A}" type="sibTrans" cxnId="{4546BE2D-D5B6-42D6-8FC9-3E0574A2BF33}">
      <dgm:prSet/>
      <dgm:spPr/>
      <dgm:t>
        <a:bodyPr/>
        <a:lstStyle/>
        <a:p>
          <a:endParaRPr lang="en-US"/>
        </a:p>
      </dgm:t>
    </dgm:pt>
    <dgm:pt modelId="{098FB498-B4AD-474A-8A9B-31830F68FAD9}">
      <dgm:prSet custT="1"/>
      <dgm:spPr>
        <a:solidFill>
          <a:schemeClr val="accent5">
            <a:lumMod val="75000"/>
            <a:alpha val="83000"/>
          </a:schemeClr>
        </a:solidFill>
      </dgm:spPr>
      <dgm:t>
        <a:bodyPr/>
        <a:lstStyle/>
        <a:p>
          <a:r>
            <a:rPr lang="en-US" sz="2000" b="1" smtClean="0"/>
            <a:t>Cerebellum</a:t>
          </a:r>
          <a:r>
            <a:rPr lang="en-US" sz="2000" smtClean="0"/>
            <a:t>: </a:t>
          </a:r>
          <a:r>
            <a:rPr lang="en-US" sz="2000" u="sng" smtClean="0"/>
            <a:t>70%</a:t>
          </a:r>
          <a:r>
            <a:rPr lang="en-US" sz="2000" smtClean="0"/>
            <a:t> of Neurons. (140,000,000)</a:t>
          </a:r>
        </a:p>
      </dgm:t>
    </dgm:pt>
    <dgm:pt modelId="{8AA35B20-9364-4FFF-A598-E0591FBD2DCE}" type="parTrans" cxnId="{BC6BEC68-17BE-4AF8-BF15-810AEF61FE8C}">
      <dgm:prSet/>
      <dgm:spPr/>
      <dgm:t>
        <a:bodyPr/>
        <a:lstStyle/>
        <a:p>
          <a:endParaRPr lang="en-US" sz="2000"/>
        </a:p>
      </dgm:t>
    </dgm:pt>
    <dgm:pt modelId="{5AAC8673-67D3-40C8-A77A-C4DFC6F96CC8}" type="sibTrans" cxnId="{BC6BEC68-17BE-4AF8-BF15-810AEF61FE8C}">
      <dgm:prSet/>
      <dgm:spPr/>
      <dgm:t>
        <a:bodyPr/>
        <a:lstStyle/>
        <a:p>
          <a:endParaRPr lang="en-US"/>
        </a:p>
      </dgm:t>
    </dgm:pt>
    <dgm:pt modelId="{A7D91547-2E45-4D4F-94AD-3F26FC96798B}">
      <dgm:prSet custT="1"/>
      <dgm:spPr/>
      <dgm:t>
        <a:bodyPr/>
        <a:lstStyle/>
        <a:p>
          <a:r>
            <a:rPr lang="en-US" sz="2400" dirty="0" smtClean="0"/>
            <a:t>60% Neurons (200,000,000)</a:t>
          </a:r>
        </a:p>
      </dgm:t>
    </dgm:pt>
    <dgm:pt modelId="{51F504B8-2882-4402-9C6F-8AFC42CD0D5E}" type="parTrans" cxnId="{0A9157F6-F60F-4E5E-8D05-B2E8DDBAB8B5}">
      <dgm:prSet/>
      <dgm:spPr/>
      <dgm:t>
        <a:bodyPr/>
        <a:lstStyle/>
        <a:p>
          <a:endParaRPr lang="en-US" sz="2000"/>
        </a:p>
      </dgm:t>
    </dgm:pt>
    <dgm:pt modelId="{82912992-80DB-4A1D-BCF5-C412C09765E1}" type="sibTrans" cxnId="{0A9157F6-F60F-4E5E-8D05-B2E8DDBAB8B5}">
      <dgm:prSet/>
      <dgm:spPr/>
      <dgm:t>
        <a:bodyPr/>
        <a:lstStyle/>
        <a:p>
          <a:endParaRPr lang="en-US"/>
        </a:p>
      </dgm:t>
    </dgm:pt>
    <dgm:pt modelId="{BB0769BF-4680-4098-BA9D-03BB746C56CA}">
      <dgm:prSet custT="1"/>
      <dgm:spPr/>
      <dgm:t>
        <a:bodyPr/>
        <a:lstStyle/>
        <a:p>
          <a:r>
            <a:rPr lang="en-US" sz="2000" dirty="0" smtClean="0"/>
            <a:t>X5 as the Cortex!</a:t>
          </a:r>
        </a:p>
      </dgm:t>
    </dgm:pt>
    <dgm:pt modelId="{A9E06E51-35A0-41F2-B413-70B3E0A8A2AB}" type="parTrans" cxnId="{A89603CC-BDE8-4290-A022-A438B4622981}">
      <dgm:prSet/>
      <dgm:spPr/>
      <dgm:t>
        <a:bodyPr/>
        <a:lstStyle/>
        <a:p>
          <a:endParaRPr lang="en-US" sz="2000"/>
        </a:p>
      </dgm:t>
    </dgm:pt>
    <dgm:pt modelId="{7F360139-5190-4D9A-ACEB-16E024167FC1}" type="sibTrans" cxnId="{A89603CC-BDE8-4290-A022-A438B4622981}">
      <dgm:prSet/>
      <dgm:spPr/>
      <dgm:t>
        <a:bodyPr/>
        <a:lstStyle/>
        <a:p>
          <a:endParaRPr lang="en-US"/>
        </a:p>
      </dgm:t>
    </dgm:pt>
    <dgm:pt modelId="{20A96D45-4737-4B0F-8148-E5EEC9BF1D48}">
      <dgm:prSet custT="1"/>
      <dgm:spPr>
        <a:solidFill>
          <a:schemeClr val="accent5">
            <a:lumMod val="50000"/>
          </a:schemeClr>
        </a:solidFill>
      </dgm:spPr>
      <dgm:t>
        <a:bodyPr lIns="36000"/>
        <a:lstStyle/>
        <a:p>
          <a:r>
            <a:rPr lang="en-US" sz="2800" b="1" smtClean="0"/>
            <a:t>More Neurons Than Glia!!!!</a:t>
          </a:r>
        </a:p>
      </dgm:t>
    </dgm:pt>
    <dgm:pt modelId="{E5179A7B-56E6-4E39-B1FB-83D6A16CC8F0}" type="parTrans" cxnId="{7C6F5EB2-43D2-4D50-B170-99AF7F655B73}">
      <dgm:prSet/>
      <dgm:spPr/>
      <dgm:t>
        <a:bodyPr/>
        <a:lstStyle/>
        <a:p>
          <a:endParaRPr lang="en-US"/>
        </a:p>
      </dgm:t>
    </dgm:pt>
    <dgm:pt modelId="{2974FC35-1593-480D-BFF1-3A2B8D70B811}" type="sibTrans" cxnId="{7C6F5EB2-43D2-4D50-B170-99AF7F655B73}">
      <dgm:prSet/>
      <dgm:spPr/>
      <dgm:t>
        <a:bodyPr/>
        <a:lstStyle/>
        <a:p>
          <a:endParaRPr lang="en-US"/>
        </a:p>
      </dgm:t>
    </dgm:pt>
    <dgm:pt modelId="{E8A799CF-A3DF-42DF-857E-3967F3970FB0}">
      <dgm:prSet custT="1"/>
      <dgm:spPr>
        <a:solidFill>
          <a:schemeClr val="tx2">
            <a:lumMod val="50000"/>
            <a:alpha val="79000"/>
          </a:schemeClr>
        </a:solidFill>
      </dgm:spPr>
      <dgm:t>
        <a:bodyPr/>
        <a:lstStyle/>
        <a:p>
          <a:pPr rtl="0"/>
          <a:r>
            <a:rPr lang="en-US" sz="2800" smtClean="0"/>
            <a:t> No </a:t>
          </a:r>
          <a:r>
            <a:rPr lang="en-US" sz="3200" smtClean="0"/>
            <a:t>correlation </a:t>
          </a:r>
          <a:r>
            <a:rPr lang="en-US" sz="2800" smtClean="0"/>
            <a:t>between Brain Weight &amp; Cell #! </a:t>
          </a:r>
        </a:p>
        <a:p>
          <a:pPr rtl="0"/>
          <a:r>
            <a:rPr lang="en-US" sz="2800" smtClean="0"/>
            <a:t>(±17% ~ ±3% )</a:t>
          </a:r>
          <a:endParaRPr lang="en-US" sz="2800" b="1" smtClean="0"/>
        </a:p>
      </dgm:t>
    </dgm:pt>
    <dgm:pt modelId="{CEDAE99E-522F-42F5-9EB8-12BB596235A5}" type="parTrans" cxnId="{3402BEC4-3E01-4142-B52C-DEE747876F8D}">
      <dgm:prSet/>
      <dgm:spPr/>
      <dgm:t>
        <a:bodyPr/>
        <a:lstStyle/>
        <a:p>
          <a:endParaRPr lang="en-US"/>
        </a:p>
      </dgm:t>
    </dgm:pt>
    <dgm:pt modelId="{872089DF-B52D-4FA5-A8BC-E8FFF81C5F4B}" type="sibTrans" cxnId="{3402BEC4-3E01-4142-B52C-DEE747876F8D}">
      <dgm:prSet/>
      <dgm:spPr/>
      <dgm:t>
        <a:bodyPr/>
        <a:lstStyle/>
        <a:p>
          <a:endParaRPr lang="en-US"/>
        </a:p>
      </dgm:t>
    </dgm:pt>
    <dgm:pt modelId="{25CD2DB0-8595-46AE-B95C-D6F374D70D62}" type="pres">
      <dgm:prSet presAssocID="{2965762A-738F-48F9-9AAD-96FD683C9A4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E674632-04FC-45BF-90BB-DA4F2A9DBE8E}" type="pres">
      <dgm:prSet presAssocID="{3DF5659F-3BC4-42C2-99FB-375454E09E25}" presName="hierRoot1" presStyleCnt="0">
        <dgm:presLayoutVars>
          <dgm:hierBranch val="init"/>
        </dgm:presLayoutVars>
      </dgm:prSet>
      <dgm:spPr/>
    </dgm:pt>
    <dgm:pt modelId="{E5F5016B-76F1-40D0-89DE-E2B9CD7D7DA5}" type="pres">
      <dgm:prSet presAssocID="{3DF5659F-3BC4-42C2-99FB-375454E09E25}" presName="rootComposite1" presStyleCnt="0"/>
      <dgm:spPr/>
    </dgm:pt>
    <dgm:pt modelId="{6F5E72B5-6ACB-4E83-AC59-5AC8AC276F78}" type="pres">
      <dgm:prSet presAssocID="{3DF5659F-3BC4-42C2-99FB-375454E09E25}" presName="rootText1" presStyleLbl="node0" presStyleIdx="0" presStyleCnt="1" custScaleX="234817" custScaleY="92093" custLinFactNeighborX="77707" custLinFactNeighborY="54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554E19-E85C-4BCF-9847-B542D9FAFAC5}" type="pres">
      <dgm:prSet presAssocID="{3DF5659F-3BC4-42C2-99FB-375454E09E2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143C904-8D5C-4D95-8195-3966562CB393}" type="pres">
      <dgm:prSet presAssocID="{3DF5659F-3BC4-42C2-99FB-375454E09E25}" presName="hierChild2" presStyleCnt="0"/>
      <dgm:spPr/>
    </dgm:pt>
    <dgm:pt modelId="{AA209BA6-910A-4850-A6FF-6495223EEF07}" type="pres">
      <dgm:prSet presAssocID="{9E5B4B4E-A492-44B8-AAE6-E88A84729138}" presName="Name37" presStyleLbl="parChTrans1D2" presStyleIdx="0" presStyleCnt="3"/>
      <dgm:spPr/>
      <dgm:t>
        <a:bodyPr/>
        <a:lstStyle/>
        <a:p>
          <a:endParaRPr lang="en-US"/>
        </a:p>
      </dgm:t>
    </dgm:pt>
    <dgm:pt modelId="{F55D8761-B94A-49A0-8B27-F8E025BE0C1A}" type="pres">
      <dgm:prSet presAssocID="{9405A52F-29B8-4D75-9B06-1BD50A640483}" presName="hierRoot2" presStyleCnt="0">
        <dgm:presLayoutVars>
          <dgm:hierBranch val="init"/>
        </dgm:presLayoutVars>
      </dgm:prSet>
      <dgm:spPr/>
    </dgm:pt>
    <dgm:pt modelId="{767CF19D-E81F-4DCB-9357-F5BBF10CFCD6}" type="pres">
      <dgm:prSet presAssocID="{9405A52F-29B8-4D75-9B06-1BD50A640483}" presName="rootComposite" presStyleCnt="0"/>
      <dgm:spPr/>
    </dgm:pt>
    <dgm:pt modelId="{D129D9E7-0DAA-40E8-9399-3C67445BA36A}" type="pres">
      <dgm:prSet presAssocID="{9405A52F-29B8-4D75-9B06-1BD50A640483}" presName="rootText" presStyleLbl="node2" presStyleIdx="0" presStyleCnt="3" custScaleX="164316" custScaleY="166006" custLinFactNeighborX="15195" custLinFactNeighborY="-73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B7EFE4-2490-425B-A604-1D03714263A2}" type="pres">
      <dgm:prSet presAssocID="{9405A52F-29B8-4D75-9B06-1BD50A640483}" presName="rootConnector" presStyleLbl="node2" presStyleIdx="0" presStyleCnt="3"/>
      <dgm:spPr/>
      <dgm:t>
        <a:bodyPr/>
        <a:lstStyle/>
        <a:p>
          <a:endParaRPr lang="en-US"/>
        </a:p>
      </dgm:t>
    </dgm:pt>
    <dgm:pt modelId="{D5F0D98C-3462-46D6-B44C-8CEA64686FD4}" type="pres">
      <dgm:prSet presAssocID="{9405A52F-29B8-4D75-9B06-1BD50A640483}" presName="hierChild4" presStyleCnt="0"/>
      <dgm:spPr/>
    </dgm:pt>
    <dgm:pt modelId="{5CF02556-5E4B-43A7-9E23-6A0509062B75}" type="pres">
      <dgm:prSet presAssocID="{51F504B8-2882-4402-9C6F-8AFC42CD0D5E}" presName="Name37" presStyleLbl="parChTrans1D3" presStyleIdx="0" presStyleCnt="2"/>
      <dgm:spPr/>
      <dgm:t>
        <a:bodyPr/>
        <a:lstStyle/>
        <a:p>
          <a:endParaRPr lang="en-US"/>
        </a:p>
      </dgm:t>
    </dgm:pt>
    <dgm:pt modelId="{673235A3-2668-47C6-9AE4-3ACC3607536E}" type="pres">
      <dgm:prSet presAssocID="{A7D91547-2E45-4D4F-94AD-3F26FC96798B}" presName="hierRoot2" presStyleCnt="0">
        <dgm:presLayoutVars>
          <dgm:hierBranch val="init"/>
        </dgm:presLayoutVars>
      </dgm:prSet>
      <dgm:spPr/>
    </dgm:pt>
    <dgm:pt modelId="{F462B89D-7CC1-4F2A-B2A1-1F0C624A5F3F}" type="pres">
      <dgm:prSet presAssocID="{A7D91547-2E45-4D4F-94AD-3F26FC96798B}" presName="rootComposite" presStyleCnt="0"/>
      <dgm:spPr/>
    </dgm:pt>
    <dgm:pt modelId="{83E486F7-B865-4E34-8C9C-296DF3A64296}" type="pres">
      <dgm:prSet presAssocID="{A7D91547-2E45-4D4F-94AD-3F26FC96798B}" presName="rootText" presStyleLbl="node3" presStyleIdx="0" presStyleCnt="2" custScaleX="158413" custScaleY="165885" custLinFactNeighborX="19321" custLinFactNeighborY="204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6569F2-EE96-48EC-A047-EDD6E96B4C53}" type="pres">
      <dgm:prSet presAssocID="{A7D91547-2E45-4D4F-94AD-3F26FC96798B}" presName="rootConnector" presStyleLbl="node3" presStyleIdx="0" presStyleCnt="2"/>
      <dgm:spPr/>
      <dgm:t>
        <a:bodyPr/>
        <a:lstStyle/>
        <a:p>
          <a:endParaRPr lang="en-US"/>
        </a:p>
      </dgm:t>
    </dgm:pt>
    <dgm:pt modelId="{30CD2FAF-6723-4C7D-BAF4-897BA0F7BC3C}" type="pres">
      <dgm:prSet presAssocID="{A7D91547-2E45-4D4F-94AD-3F26FC96798B}" presName="hierChild4" presStyleCnt="0"/>
      <dgm:spPr/>
    </dgm:pt>
    <dgm:pt modelId="{3FF151B6-12FB-4018-B2AF-B47823CB2669}" type="pres">
      <dgm:prSet presAssocID="{E5179A7B-56E6-4E39-B1FB-83D6A16CC8F0}" presName="Name37" presStyleLbl="parChTrans1D4" presStyleIdx="0" presStyleCnt="1"/>
      <dgm:spPr/>
      <dgm:t>
        <a:bodyPr/>
        <a:lstStyle/>
        <a:p>
          <a:endParaRPr lang="en-US"/>
        </a:p>
      </dgm:t>
    </dgm:pt>
    <dgm:pt modelId="{8BCC9E1C-6665-426B-A67F-D3C6BC619982}" type="pres">
      <dgm:prSet presAssocID="{20A96D45-4737-4B0F-8148-E5EEC9BF1D48}" presName="hierRoot2" presStyleCnt="0">
        <dgm:presLayoutVars>
          <dgm:hierBranch val="init"/>
        </dgm:presLayoutVars>
      </dgm:prSet>
      <dgm:spPr/>
    </dgm:pt>
    <dgm:pt modelId="{51F073CF-52DE-41B0-AF41-49B7B1BD0E60}" type="pres">
      <dgm:prSet presAssocID="{20A96D45-4737-4B0F-8148-E5EEC9BF1D48}" presName="rootComposite" presStyleCnt="0"/>
      <dgm:spPr/>
    </dgm:pt>
    <dgm:pt modelId="{1E710480-EB89-424A-9F1B-6F72AA64A3AA}" type="pres">
      <dgm:prSet presAssocID="{20A96D45-4737-4B0F-8148-E5EEC9BF1D48}" presName="rootText" presStyleLbl="node4" presStyleIdx="0" presStyleCnt="1" custScaleX="204513" custScaleY="180303" custLinFactNeighborX="63952" custLinFactNeighborY="147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10FEDA-ADC4-4A1C-B984-40F549E33B46}" type="pres">
      <dgm:prSet presAssocID="{20A96D45-4737-4B0F-8148-E5EEC9BF1D48}" presName="rootConnector" presStyleLbl="node4" presStyleIdx="0" presStyleCnt="1"/>
      <dgm:spPr/>
      <dgm:t>
        <a:bodyPr/>
        <a:lstStyle/>
        <a:p>
          <a:endParaRPr lang="en-US"/>
        </a:p>
      </dgm:t>
    </dgm:pt>
    <dgm:pt modelId="{EDA17932-AE60-4B70-9DC4-9341B40AD97A}" type="pres">
      <dgm:prSet presAssocID="{20A96D45-4737-4B0F-8148-E5EEC9BF1D48}" presName="hierChild4" presStyleCnt="0"/>
      <dgm:spPr/>
    </dgm:pt>
    <dgm:pt modelId="{7B0D2A53-05E7-40C8-AB3F-C4D5C1297E28}" type="pres">
      <dgm:prSet presAssocID="{20A96D45-4737-4B0F-8148-E5EEC9BF1D48}" presName="hierChild5" presStyleCnt="0"/>
      <dgm:spPr/>
    </dgm:pt>
    <dgm:pt modelId="{52DDF45C-034B-49E8-95DE-7A3B4DFBDCFD}" type="pres">
      <dgm:prSet presAssocID="{A7D91547-2E45-4D4F-94AD-3F26FC96798B}" presName="hierChild5" presStyleCnt="0"/>
      <dgm:spPr/>
    </dgm:pt>
    <dgm:pt modelId="{FEB75476-C00A-4F18-A569-0A65D3C3A8B0}" type="pres">
      <dgm:prSet presAssocID="{9405A52F-29B8-4D75-9B06-1BD50A640483}" presName="hierChild5" presStyleCnt="0"/>
      <dgm:spPr/>
    </dgm:pt>
    <dgm:pt modelId="{924E7F0E-AA8F-4654-AEC9-E668505842F7}" type="pres">
      <dgm:prSet presAssocID="{CEDAE99E-522F-42F5-9EB8-12BB596235A5}" presName="Name37" presStyleLbl="parChTrans1D2" presStyleIdx="1" presStyleCnt="3"/>
      <dgm:spPr/>
      <dgm:t>
        <a:bodyPr/>
        <a:lstStyle/>
        <a:p>
          <a:pPr rtl="1"/>
          <a:endParaRPr lang="ar-AE"/>
        </a:p>
      </dgm:t>
    </dgm:pt>
    <dgm:pt modelId="{A1ED45C0-0648-4652-9EC0-32B610D6C646}" type="pres">
      <dgm:prSet presAssocID="{E8A799CF-A3DF-42DF-857E-3967F3970FB0}" presName="hierRoot2" presStyleCnt="0">
        <dgm:presLayoutVars>
          <dgm:hierBranch val="init"/>
        </dgm:presLayoutVars>
      </dgm:prSet>
      <dgm:spPr/>
    </dgm:pt>
    <dgm:pt modelId="{EED780B6-2A19-4F42-9556-3E1CDD770D0A}" type="pres">
      <dgm:prSet presAssocID="{E8A799CF-A3DF-42DF-857E-3967F3970FB0}" presName="rootComposite" presStyleCnt="0"/>
      <dgm:spPr/>
    </dgm:pt>
    <dgm:pt modelId="{0DE9CD38-16E0-45E5-805E-BD0BB1C9BE65}" type="pres">
      <dgm:prSet presAssocID="{E8A799CF-A3DF-42DF-857E-3967F3970FB0}" presName="rootText" presStyleLbl="node2" presStyleIdx="1" presStyleCnt="3" custScaleX="259948" custScaleY="339875" custLinFactNeighborX="13036" custLinFactNeighborY="600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C0D4B-7CFB-43D0-BB04-0B13662BB1B3}" type="pres">
      <dgm:prSet presAssocID="{E8A799CF-A3DF-42DF-857E-3967F3970FB0}" presName="rootConnector" presStyleLbl="node2" presStyleIdx="1" presStyleCnt="3"/>
      <dgm:spPr/>
      <dgm:t>
        <a:bodyPr/>
        <a:lstStyle/>
        <a:p>
          <a:endParaRPr lang="en-US"/>
        </a:p>
      </dgm:t>
    </dgm:pt>
    <dgm:pt modelId="{26281D0C-411E-4F04-9D10-1BEDBADB1268}" type="pres">
      <dgm:prSet presAssocID="{E8A799CF-A3DF-42DF-857E-3967F3970FB0}" presName="hierChild4" presStyleCnt="0"/>
      <dgm:spPr/>
    </dgm:pt>
    <dgm:pt modelId="{1C04904D-D176-4113-A950-9590AA8C9CF4}" type="pres">
      <dgm:prSet presAssocID="{E8A799CF-A3DF-42DF-857E-3967F3970FB0}" presName="hierChild5" presStyleCnt="0"/>
      <dgm:spPr/>
    </dgm:pt>
    <dgm:pt modelId="{47F518A3-9799-40D7-A50A-4FC38D808A3C}" type="pres">
      <dgm:prSet presAssocID="{8AA35B20-9364-4FFF-A598-E0591FBD2DCE}" presName="Name37" presStyleLbl="parChTrans1D2" presStyleIdx="2" presStyleCnt="3"/>
      <dgm:spPr/>
      <dgm:t>
        <a:bodyPr/>
        <a:lstStyle/>
        <a:p>
          <a:endParaRPr lang="en-US"/>
        </a:p>
      </dgm:t>
    </dgm:pt>
    <dgm:pt modelId="{91165635-FB96-4908-BEC7-8168E1683EBE}" type="pres">
      <dgm:prSet presAssocID="{098FB498-B4AD-474A-8A9B-31830F68FAD9}" presName="hierRoot2" presStyleCnt="0">
        <dgm:presLayoutVars>
          <dgm:hierBranch val="init"/>
        </dgm:presLayoutVars>
      </dgm:prSet>
      <dgm:spPr/>
    </dgm:pt>
    <dgm:pt modelId="{8D396C06-2E40-4E31-AD44-221CE680334B}" type="pres">
      <dgm:prSet presAssocID="{098FB498-B4AD-474A-8A9B-31830F68FAD9}" presName="rootComposite" presStyleCnt="0"/>
      <dgm:spPr/>
    </dgm:pt>
    <dgm:pt modelId="{14121BFB-2FB7-459E-A98F-0258AF6E3B86}" type="pres">
      <dgm:prSet presAssocID="{098FB498-B4AD-474A-8A9B-31830F68FAD9}" presName="rootText" presStyleLbl="node2" presStyleIdx="2" presStyleCnt="3" custScaleX="188796" custScaleY="135792" custLinFactY="83562" custLinFactNeighborX="7399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ECFC8-D481-4363-BC6A-C6CAED1791FE}" type="pres">
      <dgm:prSet presAssocID="{098FB498-B4AD-474A-8A9B-31830F68FAD9}" presName="rootConnector" presStyleLbl="node2" presStyleIdx="2" presStyleCnt="3"/>
      <dgm:spPr/>
      <dgm:t>
        <a:bodyPr/>
        <a:lstStyle/>
        <a:p>
          <a:endParaRPr lang="en-US"/>
        </a:p>
      </dgm:t>
    </dgm:pt>
    <dgm:pt modelId="{7D01E751-FE24-4CD7-9446-22CEBD10BF7E}" type="pres">
      <dgm:prSet presAssocID="{098FB498-B4AD-474A-8A9B-31830F68FAD9}" presName="hierChild4" presStyleCnt="0"/>
      <dgm:spPr/>
    </dgm:pt>
    <dgm:pt modelId="{FF1797A6-15CE-4D14-B268-04F6AA5990FA}" type="pres">
      <dgm:prSet presAssocID="{A9E06E51-35A0-41F2-B413-70B3E0A8A2AB}" presName="Name37" presStyleLbl="parChTrans1D3" presStyleIdx="1" presStyleCnt="2"/>
      <dgm:spPr/>
      <dgm:t>
        <a:bodyPr/>
        <a:lstStyle/>
        <a:p>
          <a:endParaRPr lang="en-US"/>
        </a:p>
      </dgm:t>
    </dgm:pt>
    <dgm:pt modelId="{31404677-CD4C-49BD-91E8-7D1E5CDBC9D8}" type="pres">
      <dgm:prSet presAssocID="{BB0769BF-4680-4098-BA9D-03BB746C56CA}" presName="hierRoot2" presStyleCnt="0">
        <dgm:presLayoutVars>
          <dgm:hierBranch val="init"/>
        </dgm:presLayoutVars>
      </dgm:prSet>
      <dgm:spPr/>
    </dgm:pt>
    <dgm:pt modelId="{DA23ABE1-2029-45B8-8F85-49CFF31E7817}" type="pres">
      <dgm:prSet presAssocID="{BB0769BF-4680-4098-BA9D-03BB746C56CA}" presName="rootComposite" presStyleCnt="0"/>
      <dgm:spPr/>
    </dgm:pt>
    <dgm:pt modelId="{6BD1DB5C-3EA8-4030-842A-764D5A3C0473}" type="pres">
      <dgm:prSet presAssocID="{BB0769BF-4680-4098-BA9D-03BB746C56CA}" presName="rootText" presStyleLbl="node3" presStyleIdx="1" presStyleCnt="2" custScaleX="148805" custScaleY="94694" custLinFactY="74240" custLinFactNeighborX="-8243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EFB29F-20AE-46E7-871C-2CBEE4035576}" type="pres">
      <dgm:prSet presAssocID="{BB0769BF-4680-4098-BA9D-03BB746C56CA}" presName="rootConnector" presStyleLbl="node3" presStyleIdx="1" presStyleCnt="2"/>
      <dgm:spPr/>
      <dgm:t>
        <a:bodyPr/>
        <a:lstStyle/>
        <a:p>
          <a:endParaRPr lang="en-US"/>
        </a:p>
      </dgm:t>
    </dgm:pt>
    <dgm:pt modelId="{5E2ED7AC-9966-4519-9280-E66DBE10EF20}" type="pres">
      <dgm:prSet presAssocID="{BB0769BF-4680-4098-BA9D-03BB746C56CA}" presName="hierChild4" presStyleCnt="0"/>
      <dgm:spPr/>
    </dgm:pt>
    <dgm:pt modelId="{8F8B782A-CF44-4A5D-AA7B-3E1ACCEA9138}" type="pres">
      <dgm:prSet presAssocID="{BB0769BF-4680-4098-BA9D-03BB746C56CA}" presName="hierChild5" presStyleCnt="0"/>
      <dgm:spPr/>
    </dgm:pt>
    <dgm:pt modelId="{4B655022-6262-419F-B2A3-C6DA10639486}" type="pres">
      <dgm:prSet presAssocID="{098FB498-B4AD-474A-8A9B-31830F68FAD9}" presName="hierChild5" presStyleCnt="0"/>
      <dgm:spPr/>
    </dgm:pt>
    <dgm:pt modelId="{2F0EF6B0-B5B5-4CFB-954A-87DFD506798C}" type="pres">
      <dgm:prSet presAssocID="{3DF5659F-3BC4-42C2-99FB-375454E09E25}" presName="hierChild3" presStyleCnt="0"/>
      <dgm:spPr/>
    </dgm:pt>
  </dgm:ptLst>
  <dgm:cxnLst>
    <dgm:cxn modelId="{23AB801D-E0A4-445A-8D9C-64E0CABB7D04}" srcId="{2965762A-738F-48F9-9AAD-96FD683C9A4D}" destId="{3DF5659F-3BC4-42C2-99FB-375454E09E25}" srcOrd="0" destOrd="0" parTransId="{478DCAA2-605B-436E-95F2-7D2F307A1138}" sibTransId="{1A34A84D-F715-418F-965D-B27E66123FB1}"/>
    <dgm:cxn modelId="{D11901A4-3847-4645-BB41-7971A8C5858E}" type="presOf" srcId="{3DF5659F-3BC4-42C2-99FB-375454E09E25}" destId="{81554E19-E85C-4BCF-9847-B542D9FAFAC5}" srcOrd="1" destOrd="0" presId="urn:microsoft.com/office/officeart/2005/8/layout/orgChart1"/>
    <dgm:cxn modelId="{0A9157F6-F60F-4E5E-8D05-B2E8DDBAB8B5}" srcId="{9405A52F-29B8-4D75-9B06-1BD50A640483}" destId="{A7D91547-2E45-4D4F-94AD-3F26FC96798B}" srcOrd="0" destOrd="0" parTransId="{51F504B8-2882-4402-9C6F-8AFC42CD0D5E}" sibTransId="{82912992-80DB-4A1D-BCF5-C412C09765E1}"/>
    <dgm:cxn modelId="{6398D486-9E7B-4565-BB1D-249A21A138EC}" type="presOf" srcId="{9405A52F-29B8-4D75-9B06-1BD50A640483}" destId="{D129D9E7-0DAA-40E8-9399-3C67445BA36A}" srcOrd="0" destOrd="0" presId="urn:microsoft.com/office/officeart/2005/8/layout/orgChart1"/>
    <dgm:cxn modelId="{A89603CC-BDE8-4290-A022-A438B4622981}" srcId="{098FB498-B4AD-474A-8A9B-31830F68FAD9}" destId="{BB0769BF-4680-4098-BA9D-03BB746C56CA}" srcOrd="0" destOrd="0" parTransId="{A9E06E51-35A0-41F2-B413-70B3E0A8A2AB}" sibTransId="{7F360139-5190-4D9A-ACEB-16E024167FC1}"/>
    <dgm:cxn modelId="{9C55384F-6C1D-48E2-99BF-4F9FA64F808A}" type="presOf" srcId="{BB0769BF-4680-4098-BA9D-03BB746C56CA}" destId="{92EFB29F-20AE-46E7-871C-2CBEE4035576}" srcOrd="1" destOrd="0" presId="urn:microsoft.com/office/officeart/2005/8/layout/orgChart1"/>
    <dgm:cxn modelId="{1D47F398-5FAA-401B-8B7B-2581C70ADB1A}" type="presOf" srcId="{20A96D45-4737-4B0F-8148-E5EEC9BF1D48}" destId="{9310FEDA-ADC4-4A1C-B984-40F549E33B46}" srcOrd="1" destOrd="0" presId="urn:microsoft.com/office/officeart/2005/8/layout/orgChart1"/>
    <dgm:cxn modelId="{808F4C25-5DFE-441F-B94B-87116CD152A0}" type="presOf" srcId="{3DF5659F-3BC4-42C2-99FB-375454E09E25}" destId="{6F5E72B5-6ACB-4E83-AC59-5AC8AC276F78}" srcOrd="0" destOrd="0" presId="urn:microsoft.com/office/officeart/2005/8/layout/orgChart1"/>
    <dgm:cxn modelId="{14CFD34B-2D3D-43F2-BDFC-B62499AA11E2}" type="presOf" srcId="{51F504B8-2882-4402-9C6F-8AFC42CD0D5E}" destId="{5CF02556-5E4B-43A7-9E23-6A0509062B75}" srcOrd="0" destOrd="0" presId="urn:microsoft.com/office/officeart/2005/8/layout/orgChart1"/>
    <dgm:cxn modelId="{84BA90E7-57D1-4216-B621-37CE07FF1CBC}" type="presOf" srcId="{9E5B4B4E-A492-44B8-AAE6-E88A84729138}" destId="{AA209BA6-910A-4850-A6FF-6495223EEF07}" srcOrd="0" destOrd="0" presId="urn:microsoft.com/office/officeart/2005/8/layout/orgChart1"/>
    <dgm:cxn modelId="{4546BE2D-D5B6-42D6-8FC9-3E0574A2BF33}" srcId="{3DF5659F-3BC4-42C2-99FB-375454E09E25}" destId="{9405A52F-29B8-4D75-9B06-1BD50A640483}" srcOrd="0" destOrd="0" parTransId="{9E5B4B4E-A492-44B8-AAE6-E88A84729138}" sibTransId="{22F32212-FF13-4E1C-879B-8DAE63097E3A}"/>
    <dgm:cxn modelId="{7C6F5EB2-43D2-4D50-B170-99AF7F655B73}" srcId="{A7D91547-2E45-4D4F-94AD-3F26FC96798B}" destId="{20A96D45-4737-4B0F-8148-E5EEC9BF1D48}" srcOrd="0" destOrd="0" parTransId="{E5179A7B-56E6-4E39-B1FB-83D6A16CC8F0}" sibTransId="{2974FC35-1593-480D-BFF1-3A2B8D70B811}"/>
    <dgm:cxn modelId="{A0C6A192-0F90-4F2D-971D-1926329AF308}" type="presOf" srcId="{CEDAE99E-522F-42F5-9EB8-12BB596235A5}" destId="{924E7F0E-AA8F-4654-AEC9-E668505842F7}" srcOrd="0" destOrd="0" presId="urn:microsoft.com/office/officeart/2005/8/layout/orgChart1"/>
    <dgm:cxn modelId="{BB122F34-4D2B-4246-BAB4-5F05BCC508CA}" type="presOf" srcId="{8AA35B20-9364-4FFF-A598-E0591FBD2DCE}" destId="{47F518A3-9799-40D7-A50A-4FC38D808A3C}" srcOrd="0" destOrd="0" presId="urn:microsoft.com/office/officeart/2005/8/layout/orgChart1"/>
    <dgm:cxn modelId="{3E7F74C8-91AB-474D-80C6-8F2F14247EA0}" type="presOf" srcId="{A7D91547-2E45-4D4F-94AD-3F26FC96798B}" destId="{83E486F7-B865-4E34-8C9C-296DF3A64296}" srcOrd="0" destOrd="0" presId="urn:microsoft.com/office/officeart/2005/8/layout/orgChart1"/>
    <dgm:cxn modelId="{0ADA83E5-0704-43C1-A0A2-739BDC519E0C}" type="presOf" srcId="{9405A52F-29B8-4D75-9B06-1BD50A640483}" destId="{7AB7EFE4-2490-425B-A604-1D03714263A2}" srcOrd="1" destOrd="0" presId="urn:microsoft.com/office/officeart/2005/8/layout/orgChart1"/>
    <dgm:cxn modelId="{4CC6B1BD-588E-4DD3-BD48-3245632D5696}" type="presOf" srcId="{098FB498-B4AD-474A-8A9B-31830F68FAD9}" destId="{14121BFB-2FB7-459E-A98F-0258AF6E3B86}" srcOrd="0" destOrd="0" presId="urn:microsoft.com/office/officeart/2005/8/layout/orgChart1"/>
    <dgm:cxn modelId="{C6571D44-1C22-4CBC-A8B0-D499305392F3}" type="presOf" srcId="{2965762A-738F-48F9-9AAD-96FD683C9A4D}" destId="{25CD2DB0-8595-46AE-B95C-D6F374D70D62}" srcOrd="0" destOrd="0" presId="urn:microsoft.com/office/officeart/2005/8/layout/orgChart1"/>
    <dgm:cxn modelId="{8F341CB1-1CD4-4290-9F0B-BFCA84791DBC}" type="presOf" srcId="{A9E06E51-35A0-41F2-B413-70B3E0A8A2AB}" destId="{FF1797A6-15CE-4D14-B268-04F6AA5990FA}" srcOrd="0" destOrd="0" presId="urn:microsoft.com/office/officeart/2005/8/layout/orgChart1"/>
    <dgm:cxn modelId="{8280351C-630F-40AE-8C32-C72F9C4AC1CE}" type="presOf" srcId="{098FB498-B4AD-474A-8A9B-31830F68FAD9}" destId="{34BECFC8-D481-4363-BC6A-C6CAED1791FE}" srcOrd="1" destOrd="0" presId="urn:microsoft.com/office/officeart/2005/8/layout/orgChart1"/>
    <dgm:cxn modelId="{3402BEC4-3E01-4142-B52C-DEE747876F8D}" srcId="{3DF5659F-3BC4-42C2-99FB-375454E09E25}" destId="{E8A799CF-A3DF-42DF-857E-3967F3970FB0}" srcOrd="1" destOrd="0" parTransId="{CEDAE99E-522F-42F5-9EB8-12BB596235A5}" sibTransId="{872089DF-B52D-4FA5-A8BC-E8FFF81C5F4B}"/>
    <dgm:cxn modelId="{2883FE68-A5E3-43DD-AA62-3D0F1AF18311}" type="presOf" srcId="{E8A799CF-A3DF-42DF-857E-3967F3970FB0}" destId="{203C0D4B-7CFB-43D0-BB04-0B13662BB1B3}" srcOrd="1" destOrd="0" presId="urn:microsoft.com/office/officeart/2005/8/layout/orgChart1"/>
    <dgm:cxn modelId="{7EBA0619-B74A-4360-9039-7FACC550B9F4}" type="presOf" srcId="{E8A799CF-A3DF-42DF-857E-3967F3970FB0}" destId="{0DE9CD38-16E0-45E5-805E-BD0BB1C9BE65}" srcOrd="0" destOrd="0" presId="urn:microsoft.com/office/officeart/2005/8/layout/orgChart1"/>
    <dgm:cxn modelId="{DE3F524F-62D5-4309-9DAB-6A0FCFE1E4B6}" type="presOf" srcId="{E5179A7B-56E6-4E39-B1FB-83D6A16CC8F0}" destId="{3FF151B6-12FB-4018-B2AF-B47823CB2669}" srcOrd="0" destOrd="0" presId="urn:microsoft.com/office/officeart/2005/8/layout/orgChart1"/>
    <dgm:cxn modelId="{DC11FBAA-B539-4BE0-84B8-AD300B9C49BF}" type="presOf" srcId="{20A96D45-4737-4B0F-8148-E5EEC9BF1D48}" destId="{1E710480-EB89-424A-9F1B-6F72AA64A3AA}" srcOrd="0" destOrd="0" presId="urn:microsoft.com/office/officeart/2005/8/layout/orgChart1"/>
    <dgm:cxn modelId="{7DD7960E-790A-47E0-8E68-EEA909F03371}" type="presOf" srcId="{A7D91547-2E45-4D4F-94AD-3F26FC96798B}" destId="{936569F2-EE96-48EC-A047-EDD6E96B4C53}" srcOrd="1" destOrd="0" presId="urn:microsoft.com/office/officeart/2005/8/layout/orgChart1"/>
    <dgm:cxn modelId="{BC6BEC68-17BE-4AF8-BF15-810AEF61FE8C}" srcId="{3DF5659F-3BC4-42C2-99FB-375454E09E25}" destId="{098FB498-B4AD-474A-8A9B-31830F68FAD9}" srcOrd="2" destOrd="0" parTransId="{8AA35B20-9364-4FFF-A598-E0591FBD2DCE}" sibTransId="{5AAC8673-67D3-40C8-A77A-C4DFC6F96CC8}"/>
    <dgm:cxn modelId="{EAB30267-22A2-425A-B8FC-FB0EE8C061E3}" type="presOf" srcId="{BB0769BF-4680-4098-BA9D-03BB746C56CA}" destId="{6BD1DB5C-3EA8-4030-842A-764D5A3C0473}" srcOrd="0" destOrd="0" presId="urn:microsoft.com/office/officeart/2005/8/layout/orgChart1"/>
    <dgm:cxn modelId="{DDF88982-42A5-4747-A62E-ED04F749105D}" type="presParOf" srcId="{25CD2DB0-8595-46AE-B95C-D6F374D70D62}" destId="{FE674632-04FC-45BF-90BB-DA4F2A9DBE8E}" srcOrd="0" destOrd="0" presId="urn:microsoft.com/office/officeart/2005/8/layout/orgChart1"/>
    <dgm:cxn modelId="{9238A87B-4B50-445E-9636-4C3CDE727E86}" type="presParOf" srcId="{FE674632-04FC-45BF-90BB-DA4F2A9DBE8E}" destId="{E5F5016B-76F1-40D0-89DE-E2B9CD7D7DA5}" srcOrd="0" destOrd="0" presId="urn:microsoft.com/office/officeart/2005/8/layout/orgChart1"/>
    <dgm:cxn modelId="{17838095-B8BB-4670-9821-6AEC7D7A7347}" type="presParOf" srcId="{E5F5016B-76F1-40D0-89DE-E2B9CD7D7DA5}" destId="{6F5E72B5-6ACB-4E83-AC59-5AC8AC276F78}" srcOrd="0" destOrd="0" presId="urn:microsoft.com/office/officeart/2005/8/layout/orgChart1"/>
    <dgm:cxn modelId="{FCD06695-A339-49D2-8CCD-7DA7525C3AA6}" type="presParOf" srcId="{E5F5016B-76F1-40D0-89DE-E2B9CD7D7DA5}" destId="{81554E19-E85C-4BCF-9847-B542D9FAFAC5}" srcOrd="1" destOrd="0" presId="urn:microsoft.com/office/officeart/2005/8/layout/orgChart1"/>
    <dgm:cxn modelId="{611EA961-C71C-49A4-9D09-7EEDC6F0D631}" type="presParOf" srcId="{FE674632-04FC-45BF-90BB-DA4F2A9DBE8E}" destId="{D143C904-8D5C-4D95-8195-3966562CB393}" srcOrd="1" destOrd="0" presId="urn:microsoft.com/office/officeart/2005/8/layout/orgChart1"/>
    <dgm:cxn modelId="{BCEC01F7-CB6B-405F-BDC1-14A5FD3248B8}" type="presParOf" srcId="{D143C904-8D5C-4D95-8195-3966562CB393}" destId="{AA209BA6-910A-4850-A6FF-6495223EEF07}" srcOrd="0" destOrd="0" presId="urn:microsoft.com/office/officeart/2005/8/layout/orgChart1"/>
    <dgm:cxn modelId="{93B05226-63E1-4B08-8222-AFB8D4B9332E}" type="presParOf" srcId="{D143C904-8D5C-4D95-8195-3966562CB393}" destId="{F55D8761-B94A-49A0-8B27-F8E025BE0C1A}" srcOrd="1" destOrd="0" presId="urn:microsoft.com/office/officeart/2005/8/layout/orgChart1"/>
    <dgm:cxn modelId="{D15A4B7C-2758-449F-A3C8-5AB408B00794}" type="presParOf" srcId="{F55D8761-B94A-49A0-8B27-F8E025BE0C1A}" destId="{767CF19D-E81F-4DCB-9357-F5BBF10CFCD6}" srcOrd="0" destOrd="0" presId="urn:microsoft.com/office/officeart/2005/8/layout/orgChart1"/>
    <dgm:cxn modelId="{B32631EF-345D-4825-95B0-3F7136825E54}" type="presParOf" srcId="{767CF19D-E81F-4DCB-9357-F5BBF10CFCD6}" destId="{D129D9E7-0DAA-40E8-9399-3C67445BA36A}" srcOrd="0" destOrd="0" presId="urn:microsoft.com/office/officeart/2005/8/layout/orgChart1"/>
    <dgm:cxn modelId="{451BDB89-0D18-487D-804F-6E27A48D7BEA}" type="presParOf" srcId="{767CF19D-E81F-4DCB-9357-F5BBF10CFCD6}" destId="{7AB7EFE4-2490-425B-A604-1D03714263A2}" srcOrd="1" destOrd="0" presId="urn:microsoft.com/office/officeart/2005/8/layout/orgChart1"/>
    <dgm:cxn modelId="{E7EB2946-9A61-4D99-BC3F-EF621C6FB050}" type="presParOf" srcId="{F55D8761-B94A-49A0-8B27-F8E025BE0C1A}" destId="{D5F0D98C-3462-46D6-B44C-8CEA64686FD4}" srcOrd="1" destOrd="0" presId="urn:microsoft.com/office/officeart/2005/8/layout/orgChart1"/>
    <dgm:cxn modelId="{1EB75385-E022-4E18-A585-2820BCBFE118}" type="presParOf" srcId="{D5F0D98C-3462-46D6-B44C-8CEA64686FD4}" destId="{5CF02556-5E4B-43A7-9E23-6A0509062B75}" srcOrd="0" destOrd="0" presId="urn:microsoft.com/office/officeart/2005/8/layout/orgChart1"/>
    <dgm:cxn modelId="{5F63C662-B617-464E-9390-A5CBFFFCB99A}" type="presParOf" srcId="{D5F0D98C-3462-46D6-B44C-8CEA64686FD4}" destId="{673235A3-2668-47C6-9AE4-3ACC3607536E}" srcOrd="1" destOrd="0" presId="urn:microsoft.com/office/officeart/2005/8/layout/orgChart1"/>
    <dgm:cxn modelId="{31E411A8-663C-475D-82F1-FBB952C320BA}" type="presParOf" srcId="{673235A3-2668-47C6-9AE4-3ACC3607536E}" destId="{F462B89D-7CC1-4F2A-B2A1-1F0C624A5F3F}" srcOrd="0" destOrd="0" presId="urn:microsoft.com/office/officeart/2005/8/layout/orgChart1"/>
    <dgm:cxn modelId="{FADFCFDA-411D-4A9E-A220-05919F77A2CF}" type="presParOf" srcId="{F462B89D-7CC1-4F2A-B2A1-1F0C624A5F3F}" destId="{83E486F7-B865-4E34-8C9C-296DF3A64296}" srcOrd="0" destOrd="0" presId="urn:microsoft.com/office/officeart/2005/8/layout/orgChart1"/>
    <dgm:cxn modelId="{E867FAC9-9B1D-43BD-8137-8A304814174A}" type="presParOf" srcId="{F462B89D-7CC1-4F2A-B2A1-1F0C624A5F3F}" destId="{936569F2-EE96-48EC-A047-EDD6E96B4C53}" srcOrd="1" destOrd="0" presId="urn:microsoft.com/office/officeart/2005/8/layout/orgChart1"/>
    <dgm:cxn modelId="{055121DE-B170-4F45-AB49-399DECCD373E}" type="presParOf" srcId="{673235A3-2668-47C6-9AE4-3ACC3607536E}" destId="{30CD2FAF-6723-4C7D-BAF4-897BA0F7BC3C}" srcOrd="1" destOrd="0" presId="urn:microsoft.com/office/officeart/2005/8/layout/orgChart1"/>
    <dgm:cxn modelId="{AC1CB062-7013-4443-9908-72652FC81092}" type="presParOf" srcId="{30CD2FAF-6723-4C7D-BAF4-897BA0F7BC3C}" destId="{3FF151B6-12FB-4018-B2AF-B47823CB2669}" srcOrd="0" destOrd="0" presId="urn:microsoft.com/office/officeart/2005/8/layout/orgChart1"/>
    <dgm:cxn modelId="{E48568CF-6B45-4640-93BD-290AEBF854BC}" type="presParOf" srcId="{30CD2FAF-6723-4C7D-BAF4-897BA0F7BC3C}" destId="{8BCC9E1C-6665-426B-A67F-D3C6BC619982}" srcOrd="1" destOrd="0" presId="urn:microsoft.com/office/officeart/2005/8/layout/orgChart1"/>
    <dgm:cxn modelId="{F0DD3118-FF48-4A63-A7EA-8AD22D0563D6}" type="presParOf" srcId="{8BCC9E1C-6665-426B-A67F-D3C6BC619982}" destId="{51F073CF-52DE-41B0-AF41-49B7B1BD0E60}" srcOrd="0" destOrd="0" presId="urn:microsoft.com/office/officeart/2005/8/layout/orgChart1"/>
    <dgm:cxn modelId="{A87BDDD2-AE76-432C-ABE8-BAC1CB1D2D2A}" type="presParOf" srcId="{51F073CF-52DE-41B0-AF41-49B7B1BD0E60}" destId="{1E710480-EB89-424A-9F1B-6F72AA64A3AA}" srcOrd="0" destOrd="0" presId="urn:microsoft.com/office/officeart/2005/8/layout/orgChart1"/>
    <dgm:cxn modelId="{12129C91-597E-4169-A048-B127DA287272}" type="presParOf" srcId="{51F073CF-52DE-41B0-AF41-49B7B1BD0E60}" destId="{9310FEDA-ADC4-4A1C-B984-40F549E33B46}" srcOrd="1" destOrd="0" presId="urn:microsoft.com/office/officeart/2005/8/layout/orgChart1"/>
    <dgm:cxn modelId="{B639340E-33CF-4B71-8B6C-CB1AF65C7FB8}" type="presParOf" srcId="{8BCC9E1C-6665-426B-A67F-D3C6BC619982}" destId="{EDA17932-AE60-4B70-9DC4-9341B40AD97A}" srcOrd="1" destOrd="0" presId="urn:microsoft.com/office/officeart/2005/8/layout/orgChart1"/>
    <dgm:cxn modelId="{75628546-1ECF-45E3-AD45-99A9664635CC}" type="presParOf" srcId="{8BCC9E1C-6665-426B-A67F-D3C6BC619982}" destId="{7B0D2A53-05E7-40C8-AB3F-C4D5C1297E28}" srcOrd="2" destOrd="0" presId="urn:microsoft.com/office/officeart/2005/8/layout/orgChart1"/>
    <dgm:cxn modelId="{8BD08B92-A8CD-424E-A97C-1E83F4EDAC2D}" type="presParOf" srcId="{673235A3-2668-47C6-9AE4-3ACC3607536E}" destId="{52DDF45C-034B-49E8-95DE-7A3B4DFBDCFD}" srcOrd="2" destOrd="0" presId="urn:microsoft.com/office/officeart/2005/8/layout/orgChart1"/>
    <dgm:cxn modelId="{DCEC8F33-C563-4909-9BC1-617CB8168F4B}" type="presParOf" srcId="{F55D8761-B94A-49A0-8B27-F8E025BE0C1A}" destId="{FEB75476-C00A-4F18-A569-0A65D3C3A8B0}" srcOrd="2" destOrd="0" presId="urn:microsoft.com/office/officeart/2005/8/layout/orgChart1"/>
    <dgm:cxn modelId="{530BCB05-3990-4EDD-9E15-F956DE85034F}" type="presParOf" srcId="{D143C904-8D5C-4D95-8195-3966562CB393}" destId="{924E7F0E-AA8F-4654-AEC9-E668505842F7}" srcOrd="2" destOrd="0" presId="urn:microsoft.com/office/officeart/2005/8/layout/orgChart1"/>
    <dgm:cxn modelId="{94F81A6B-6C1A-4405-8696-DB5E11467AC3}" type="presParOf" srcId="{D143C904-8D5C-4D95-8195-3966562CB393}" destId="{A1ED45C0-0648-4652-9EC0-32B610D6C646}" srcOrd="3" destOrd="0" presId="urn:microsoft.com/office/officeart/2005/8/layout/orgChart1"/>
    <dgm:cxn modelId="{BA4AF92D-1333-47D6-8D8F-9AE4E341A98F}" type="presParOf" srcId="{A1ED45C0-0648-4652-9EC0-32B610D6C646}" destId="{EED780B6-2A19-4F42-9556-3E1CDD770D0A}" srcOrd="0" destOrd="0" presId="urn:microsoft.com/office/officeart/2005/8/layout/orgChart1"/>
    <dgm:cxn modelId="{D1891062-CD1B-4DB3-8802-E0A4B520B41A}" type="presParOf" srcId="{EED780B6-2A19-4F42-9556-3E1CDD770D0A}" destId="{0DE9CD38-16E0-45E5-805E-BD0BB1C9BE65}" srcOrd="0" destOrd="0" presId="urn:microsoft.com/office/officeart/2005/8/layout/orgChart1"/>
    <dgm:cxn modelId="{712EEC51-F668-4292-81C7-1849EBBA9D92}" type="presParOf" srcId="{EED780B6-2A19-4F42-9556-3E1CDD770D0A}" destId="{203C0D4B-7CFB-43D0-BB04-0B13662BB1B3}" srcOrd="1" destOrd="0" presId="urn:microsoft.com/office/officeart/2005/8/layout/orgChart1"/>
    <dgm:cxn modelId="{2F16972D-4C64-40D3-B1E5-0B2CBA25BA33}" type="presParOf" srcId="{A1ED45C0-0648-4652-9EC0-32B610D6C646}" destId="{26281D0C-411E-4F04-9D10-1BEDBADB1268}" srcOrd="1" destOrd="0" presId="urn:microsoft.com/office/officeart/2005/8/layout/orgChart1"/>
    <dgm:cxn modelId="{C8E183F2-F266-45C9-8316-725DDA5E17B4}" type="presParOf" srcId="{A1ED45C0-0648-4652-9EC0-32B610D6C646}" destId="{1C04904D-D176-4113-A950-9590AA8C9CF4}" srcOrd="2" destOrd="0" presId="urn:microsoft.com/office/officeart/2005/8/layout/orgChart1"/>
    <dgm:cxn modelId="{CDAC8348-4711-49E6-B2AB-80664C27E725}" type="presParOf" srcId="{D143C904-8D5C-4D95-8195-3966562CB393}" destId="{47F518A3-9799-40D7-A50A-4FC38D808A3C}" srcOrd="4" destOrd="0" presId="urn:microsoft.com/office/officeart/2005/8/layout/orgChart1"/>
    <dgm:cxn modelId="{3A278835-838A-48A4-BB0B-7EE12732152F}" type="presParOf" srcId="{D143C904-8D5C-4D95-8195-3966562CB393}" destId="{91165635-FB96-4908-BEC7-8168E1683EBE}" srcOrd="5" destOrd="0" presId="urn:microsoft.com/office/officeart/2005/8/layout/orgChart1"/>
    <dgm:cxn modelId="{B9399887-58C1-4621-A6DB-C044E93EFB40}" type="presParOf" srcId="{91165635-FB96-4908-BEC7-8168E1683EBE}" destId="{8D396C06-2E40-4E31-AD44-221CE680334B}" srcOrd="0" destOrd="0" presId="urn:microsoft.com/office/officeart/2005/8/layout/orgChart1"/>
    <dgm:cxn modelId="{7CC91899-65D2-4682-8F07-955030CDD863}" type="presParOf" srcId="{8D396C06-2E40-4E31-AD44-221CE680334B}" destId="{14121BFB-2FB7-459E-A98F-0258AF6E3B86}" srcOrd="0" destOrd="0" presId="urn:microsoft.com/office/officeart/2005/8/layout/orgChart1"/>
    <dgm:cxn modelId="{0F2DA932-7409-485B-A406-57813E42586D}" type="presParOf" srcId="{8D396C06-2E40-4E31-AD44-221CE680334B}" destId="{34BECFC8-D481-4363-BC6A-C6CAED1791FE}" srcOrd="1" destOrd="0" presId="urn:microsoft.com/office/officeart/2005/8/layout/orgChart1"/>
    <dgm:cxn modelId="{7E6595EE-26BB-4269-BCCB-59211A29E754}" type="presParOf" srcId="{91165635-FB96-4908-BEC7-8168E1683EBE}" destId="{7D01E751-FE24-4CD7-9446-22CEBD10BF7E}" srcOrd="1" destOrd="0" presId="urn:microsoft.com/office/officeart/2005/8/layout/orgChart1"/>
    <dgm:cxn modelId="{1504FFF3-2522-4178-8070-22087841A254}" type="presParOf" srcId="{7D01E751-FE24-4CD7-9446-22CEBD10BF7E}" destId="{FF1797A6-15CE-4D14-B268-04F6AA5990FA}" srcOrd="0" destOrd="0" presId="urn:microsoft.com/office/officeart/2005/8/layout/orgChart1"/>
    <dgm:cxn modelId="{1FCD42A0-7777-4971-9802-139A9BFACE32}" type="presParOf" srcId="{7D01E751-FE24-4CD7-9446-22CEBD10BF7E}" destId="{31404677-CD4C-49BD-91E8-7D1E5CDBC9D8}" srcOrd="1" destOrd="0" presId="urn:microsoft.com/office/officeart/2005/8/layout/orgChart1"/>
    <dgm:cxn modelId="{3D310ABF-93C0-482E-A610-D865A4C4BE6C}" type="presParOf" srcId="{31404677-CD4C-49BD-91E8-7D1E5CDBC9D8}" destId="{DA23ABE1-2029-45B8-8F85-49CFF31E7817}" srcOrd="0" destOrd="0" presId="urn:microsoft.com/office/officeart/2005/8/layout/orgChart1"/>
    <dgm:cxn modelId="{4A8051E3-27BB-4D6A-86B6-E8725AAB15BF}" type="presParOf" srcId="{DA23ABE1-2029-45B8-8F85-49CFF31E7817}" destId="{6BD1DB5C-3EA8-4030-842A-764D5A3C0473}" srcOrd="0" destOrd="0" presId="urn:microsoft.com/office/officeart/2005/8/layout/orgChart1"/>
    <dgm:cxn modelId="{E1EA254A-5764-4CA7-AA18-4402E1A0E6B8}" type="presParOf" srcId="{DA23ABE1-2029-45B8-8F85-49CFF31E7817}" destId="{92EFB29F-20AE-46E7-871C-2CBEE4035576}" srcOrd="1" destOrd="0" presId="urn:microsoft.com/office/officeart/2005/8/layout/orgChart1"/>
    <dgm:cxn modelId="{F6FA073C-4510-4373-AE66-19E024C058F9}" type="presParOf" srcId="{31404677-CD4C-49BD-91E8-7D1E5CDBC9D8}" destId="{5E2ED7AC-9966-4519-9280-E66DBE10EF20}" srcOrd="1" destOrd="0" presId="urn:microsoft.com/office/officeart/2005/8/layout/orgChart1"/>
    <dgm:cxn modelId="{A5E1245D-81DE-444C-953B-35EDD1F70B5B}" type="presParOf" srcId="{31404677-CD4C-49BD-91E8-7D1E5CDBC9D8}" destId="{8F8B782A-CF44-4A5D-AA7B-3E1ACCEA9138}" srcOrd="2" destOrd="0" presId="urn:microsoft.com/office/officeart/2005/8/layout/orgChart1"/>
    <dgm:cxn modelId="{7B4A6928-1320-4488-9B1A-7AD0550F49FA}" type="presParOf" srcId="{91165635-FB96-4908-BEC7-8168E1683EBE}" destId="{4B655022-6262-419F-B2A3-C6DA10639486}" srcOrd="2" destOrd="0" presId="urn:microsoft.com/office/officeart/2005/8/layout/orgChart1"/>
    <dgm:cxn modelId="{FA2A76DA-BF39-4264-8AC8-B75A6F0A73D6}" type="presParOf" srcId="{FE674632-04FC-45BF-90BB-DA4F2A9DBE8E}" destId="{2F0EF6B0-B5B5-4CFB-954A-87DFD506798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8F431-A572-4C48-9E53-5D6487542F38}" type="doc">
      <dgm:prSet loTypeId="urn:microsoft.com/office/officeart/2005/8/layout/StepDownProcess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0AAF6DCC-321E-46A5-B476-31FB0DA41805}">
      <dgm:prSet phldrT="[Text]" custT="1"/>
      <dgm:spPr/>
      <dgm:t>
        <a:bodyPr/>
        <a:lstStyle/>
        <a:p>
          <a:pPr rtl="0"/>
          <a:r>
            <a:rPr lang="en-US" sz="29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29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9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2900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6D81F2-C972-452B-92E0-00F04C4242F3}" type="par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129F20FE-FE19-4AA3-B6C4-51A255E1E1F7}" type="sib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B803EC62-01A0-463F-B606-E20FEEF43CDD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39F00D-4C5E-4A14-8B59-B51140120109}" type="par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0EC291BD-E68C-4CC5-A2B8-ED6565E10B9A}" type="sib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63CB1CD3-0EA9-429C-AE06-1960E97B8632}">
      <dgm:prSet phldrT="[Text]" custT="1"/>
      <dgm:spPr/>
      <dgm:t>
        <a:bodyPr/>
        <a:lstStyle/>
        <a:p>
          <a:pPr rtl="0"/>
          <a:r>
            <a:rPr lang="he-IL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9C3E22-28E7-4840-ACE2-8F313BA22D84}" type="par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C6135175-172D-4197-9E8D-B9DE6908D367}" type="sib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771AA927-7F56-44FC-9F09-6BD5E2AFACA3}">
      <dgm:prSet phldrT="[Text]" custT="1"/>
      <dgm:spPr/>
      <dgm:t>
        <a:bodyPr/>
        <a:lstStyle/>
        <a:p>
          <a:pPr rtl="0"/>
          <a:r>
            <a:rPr lang="en-US" sz="3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8C5567-42AD-4C2B-8299-1F1672A0C692}" type="par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2DDACE16-3C4F-4185-93DB-58670C11BED8}" type="sib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566CD024-396D-48E9-B665-E02DF0C5A74B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9EBE-50F3-4D38-AB1C-EB99ED1D928E}" type="par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3C69937D-3F63-4A70-AC64-18A9551637D7}" type="sib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D5037A69-1CB3-4724-941B-13BEC6889F9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C45A3B-EA19-4EBC-B4CB-70CE8400B547}" type="par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15BF714D-2A71-4B65-831D-3F571C9AE2A7}" type="sib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AF9B4803-1A0C-4365-921B-048E42831326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CE2970-ABCC-41F3-AD5A-1CEE447C6BC5}" type="par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8C7C60FF-6D51-4BF4-A4C5-E6CBB72AB3F3}" type="sib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D5E5D039-A945-419D-8A7E-F0FCB69D52A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 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290656-6187-4FC0-8913-43FF9CBE2A73}" type="par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EA1A2D29-DC74-4D1C-ABE4-AB317EA79CD3}" type="sib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059D973E-DF5E-4C26-8904-8254F6442E49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E1BCC-AE17-4C83-953F-A3A2DB7EE5EF}" type="par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CCF620-CA67-4EA4-8D6E-0230AC209EC9}" type="sib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1213C4-B1DA-4870-BBA4-698C6B031267}" type="pres">
      <dgm:prSet presAssocID="{F2A8F431-A572-4C48-9E53-5D6487542F3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DE7FAE7E-AA00-4266-9E05-521046AB63A4}" type="pres">
      <dgm:prSet presAssocID="{0AAF6DCC-321E-46A5-B476-31FB0DA41805}" presName="composite" presStyleCnt="0"/>
      <dgm:spPr/>
    </dgm:pt>
    <dgm:pt modelId="{C7750EE3-52D7-4CC1-AB59-975315849EBB}" type="pres">
      <dgm:prSet presAssocID="{0AAF6DCC-321E-46A5-B476-31FB0DA41805}" presName="bentUpArrow1" presStyleLbl="alignImgPlace1" presStyleIdx="0" presStyleCnt="1"/>
      <dgm:spPr/>
    </dgm:pt>
    <dgm:pt modelId="{0D30BEAE-8A01-4811-91F3-F0A9551DB89F}" type="pres">
      <dgm:prSet presAssocID="{0AAF6DCC-321E-46A5-B476-31FB0DA41805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AAAA395-0EE3-4E2C-9AF2-113A9404A3AF}" type="pres">
      <dgm:prSet presAssocID="{0AAF6DCC-321E-46A5-B476-31FB0DA4180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5B156AB-6CC8-40EB-A77C-A5B6E116D904}" type="pres">
      <dgm:prSet presAssocID="{129F20FE-FE19-4AA3-B6C4-51A255E1E1F7}" presName="sibTrans" presStyleCnt="0"/>
      <dgm:spPr/>
    </dgm:pt>
    <dgm:pt modelId="{E84B3012-1B35-43B2-84F2-2FCE7750F7B8}" type="pres">
      <dgm:prSet presAssocID="{771AA927-7F56-44FC-9F09-6BD5E2AFACA3}" presName="composite" presStyleCnt="0"/>
      <dgm:spPr/>
    </dgm:pt>
    <dgm:pt modelId="{71548516-1C2E-4590-9E14-1650CCAC7361}" type="pres">
      <dgm:prSet presAssocID="{771AA927-7F56-44FC-9F09-6BD5E2AFACA3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DD8613C-48EE-4645-BC66-D8E5349BFB39}" type="pres">
      <dgm:prSet presAssocID="{771AA927-7F56-44FC-9F09-6BD5E2AFACA3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352A0131-6B2C-4AF9-81F7-A323FFC63761}" type="presOf" srcId="{059D973E-DF5E-4C26-8904-8254F6442E49}" destId="{ADD8613C-48EE-4645-BC66-D8E5349BFB39}" srcOrd="0" destOrd="0" presId="urn:microsoft.com/office/officeart/2005/8/layout/StepDownProcess"/>
    <dgm:cxn modelId="{B3257A76-09EB-47DA-8FBC-633559DE5877}" srcId="{771AA927-7F56-44FC-9F09-6BD5E2AFACA3}" destId="{D5E5D039-A945-419D-8A7E-F0FCB69D52A4}" srcOrd="3" destOrd="0" parTransId="{99290656-6187-4FC0-8913-43FF9CBE2A73}" sibTransId="{EA1A2D29-DC74-4D1C-ABE4-AB317EA79CD3}"/>
    <dgm:cxn modelId="{583345D9-0A2A-4CE8-B93F-C0326D0D0813}" type="presOf" srcId="{771AA927-7F56-44FC-9F09-6BD5E2AFACA3}" destId="{71548516-1C2E-4590-9E14-1650CCAC7361}" srcOrd="0" destOrd="0" presId="urn:microsoft.com/office/officeart/2005/8/layout/StepDownProcess"/>
    <dgm:cxn modelId="{3A85BE42-6E9B-4F78-884A-BEF90A7DD146}" type="presOf" srcId="{F2A8F431-A572-4C48-9E53-5D6487542F38}" destId="{4B1213C4-B1DA-4870-BBA4-698C6B031267}" srcOrd="0" destOrd="0" presId="urn:microsoft.com/office/officeart/2005/8/layout/StepDownProcess"/>
    <dgm:cxn modelId="{933DBE7B-27F6-42BE-8EB1-0246B22CDEAD}" srcId="{F2A8F431-A572-4C48-9E53-5D6487542F38}" destId="{771AA927-7F56-44FC-9F09-6BD5E2AFACA3}" srcOrd="1" destOrd="0" parTransId="{2F8C5567-42AD-4C2B-8299-1F1672A0C692}" sibTransId="{2DDACE16-3C4F-4185-93DB-58670C11BED8}"/>
    <dgm:cxn modelId="{7734503C-6130-4AFF-9836-0B6C81B85572}" type="presOf" srcId="{B803EC62-01A0-463F-B606-E20FEEF43CDD}" destId="{6AAAA395-0EE3-4E2C-9AF2-113A9404A3AF}" srcOrd="0" destOrd="1" presId="urn:microsoft.com/office/officeart/2005/8/layout/StepDownProcess"/>
    <dgm:cxn modelId="{4956D755-742F-46C3-96DD-E08D31E3216E}" type="presOf" srcId="{AF9B4803-1A0C-4365-921B-048E42831326}" destId="{ADD8613C-48EE-4645-BC66-D8E5349BFB39}" srcOrd="0" destOrd="2" presId="urn:microsoft.com/office/officeart/2005/8/layout/StepDownProcess"/>
    <dgm:cxn modelId="{1EE76EF2-D950-4418-9123-8D249BCC3E7C}" srcId="{0AAF6DCC-321E-46A5-B476-31FB0DA41805}" destId="{63CB1CD3-0EA9-429C-AE06-1960E97B8632}" srcOrd="2" destOrd="0" parTransId="{CD9C3E22-28E7-4840-ACE2-8F313BA22D84}" sibTransId="{C6135175-172D-4197-9E8D-B9DE6908D367}"/>
    <dgm:cxn modelId="{FFD93DC4-2847-4C5B-AF25-3EF97454059C}" type="presOf" srcId="{D5037A69-1CB3-4724-941B-13BEC6889F94}" destId="{6AAAA395-0EE3-4E2C-9AF2-113A9404A3AF}" srcOrd="0" destOrd="0" presId="urn:microsoft.com/office/officeart/2005/8/layout/StepDownProcess"/>
    <dgm:cxn modelId="{DF7130F4-4E42-4A1C-BAA1-DBBE349E1095}" type="presOf" srcId="{566CD024-396D-48E9-B665-E02DF0C5A74B}" destId="{ADD8613C-48EE-4645-BC66-D8E5349BFB39}" srcOrd="0" destOrd="1" presId="urn:microsoft.com/office/officeart/2005/8/layout/StepDownProcess"/>
    <dgm:cxn modelId="{7BDFB37F-D821-414B-A3B5-62EBB0E4B1B0}" srcId="{0AAF6DCC-321E-46A5-B476-31FB0DA41805}" destId="{B803EC62-01A0-463F-B606-E20FEEF43CDD}" srcOrd="1" destOrd="0" parTransId="{DA39F00D-4C5E-4A14-8B59-B51140120109}" sibTransId="{0EC291BD-E68C-4CC5-A2B8-ED6565E10B9A}"/>
    <dgm:cxn modelId="{C8789C22-6D71-4F35-9B18-8736FDA31D66}" srcId="{0AAF6DCC-321E-46A5-B476-31FB0DA41805}" destId="{D5037A69-1CB3-4724-941B-13BEC6889F94}" srcOrd="0" destOrd="0" parTransId="{5AC45A3B-EA19-4EBC-B4CB-70CE8400B547}" sibTransId="{15BF714D-2A71-4B65-831D-3F571C9AE2A7}"/>
    <dgm:cxn modelId="{29F8667B-7AA9-4255-8B9C-5EF5488B7468}" srcId="{771AA927-7F56-44FC-9F09-6BD5E2AFACA3}" destId="{059D973E-DF5E-4C26-8904-8254F6442E49}" srcOrd="0" destOrd="0" parTransId="{01DE1BCC-AE17-4C83-953F-A3A2DB7EE5EF}" sibTransId="{4BCCF620-CA67-4EA4-8D6E-0230AC209EC9}"/>
    <dgm:cxn modelId="{62C18024-796E-4188-8F8F-EC855125691B}" srcId="{771AA927-7F56-44FC-9F09-6BD5E2AFACA3}" destId="{AF9B4803-1A0C-4365-921B-048E42831326}" srcOrd="2" destOrd="0" parTransId="{5ECE2970-ABCC-41F3-AD5A-1CEE447C6BC5}" sibTransId="{8C7C60FF-6D51-4BF4-A4C5-E6CBB72AB3F3}"/>
    <dgm:cxn modelId="{60730A37-6700-4571-8960-B14E7D43DE1A}" type="presOf" srcId="{63CB1CD3-0EA9-429C-AE06-1960E97B8632}" destId="{6AAAA395-0EE3-4E2C-9AF2-113A9404A3AF}" srcOrd="0" destOrd="2" presId="urn:microsoft.com/office/officeart/2005/8/layout/StepDownProcess"/>
    <dgm:cxn modelId="{9CD4B9F0-72CB-4FD5-AF30-AEE8F900E2BB}" type="presOf" srcId="{D5E5D039-A945-419D-8A7E-F0FCB69D52A4}" destId="{ADD8613C-48EE-4645-BC66-D8E5349BFB39}" srcOrd="0" destOrd="3" presId="urn:microsoft.com/office/officeart/2005/8/layout/StepDownProcess"/>
    <dgm:cxn modelId="{C9EC9D40-1800-48DE-9CFC-3AABD16FBFB4}" type="presOf" srcId="{0AAF6DCC-321E-46A5-B476-31FB0DA41805}" destId="{0D30BEAE-8A01-4811-91F3-F0A9551DB89F}" srcOrd="0" destOrd="0" presId="urn:microsoft.com/office/officeart/2005/8/layout/StepDownProcess"/>
    <dgm:cxn modelId="{D248FCD7-5FEE-4E08-BC80-43337BC938C3}" srcId="{F2A8F431-A572-4C48-9E53-5D6487542F38}" destId="{0AAF6DCC-321E-46A5-B476-31FB0DA41805}" srcOrd="0" destOrd="0" parTransId="{7B6D81F2-C972-452B-92E0-00F04C4242F3}" sibTransId="{129F20FE-FE19-4AA3-B6C4-51A255E1E1F7}"/>
    <dgm:cxn modelId="{687AF1B3-BDFD-4D8F-9444-C3AE09DC5085}" srcId="{771AA927-7F56-44FC-9F09-6BD5E2AFACA3}" destId="{566CD024-396D-48E9-B665-E02DF0C5A74B}" srcOrd="1" destOrd="0" parTransId="{2A459EBE-50F3-4D38-AB1C-EB99ED1D928E}" sibTransId="{3C69937D-3F63-4A70-AC64-18A9551637D7}"/>
    <dgm:cxn modelId="{93492901-C9B4-4E5C-9A6C-64FDA458A663}" type="presParOf" srcId="{4B1213C4-B1DA-4870-BBA4-698C6B031267}" destId="{DE7FAE7E-AA00-4266-9E05-521046AB63A4}" srcOrd="0" destOrd="0" presId="urn:microsoft.com/office/officeart/2005/8/layout/StepDownProcess"/>
    <dgm:cxn modelId="{8BBB0D5B-D81D-4E92-B7A5-22AA361B6B1D}" type="presParOf" srcId="{DE7FAE7E-AA00-4266-9E05-521046AB63A4}" destId="{C7750EE3-52D7-4CC1-AB59-975315849EBB}" srcOrd="0" destOrd="0" presId="urn:microsoft.com/office/officeart/2005/8/layout/StepDownProcess"/>
    <dgm:cxn modelId="{F3D750E5-0F68-423B-ABDC-AEEA87D7AFA0}" type="presParOf" srcId="{DE7FAE7E-AA00-4266-9E05-521046AB63A4}" destId="{0D30BEAE-8A01-4811-91F3-F0A9551DB89F}" srcOrd="1" destOrd="0" presId="urn:microsoft.com/office/officeart/2005/8/layout/StepDownProcess"/>
    <dgm:cxn modelId="{C54FE38C-23F2-4C14-9898-B17FB76B789B}" type="presParOf" srcId="{DE7FAE7E-AA00-4266-9E05-521046AB63A4}" destId="{6AAAA395-0EE3-4E2C-9AF2-113A9404A3AF}" srcOrd="2" destOrd="0" presId="urn:microsoft.com/office/officeart/2005/8/layout/StepDownProcess"/>
    <dgm:cxn modelId="{8057CA92-7AF0-441A-9315-2D1F86E07BD8}" type="presParOf" srcId="{4B1213C4-B1DA-4870-BBA4-698C6B031267}" destId="{75B156AB-6CC8-40EB-A77C-A5B6E116D904}" srcOrd="1" destOrd="0" presId="urn:microsoft.com/office/officeart/2005/8/layout/StepDownProcess"/>
    <dgm:cxn modelId="{46E7416C-B5B2-4EF7-9C2E-3363D1019389}" type="presParOf" srcId="{4B1213C4-B1DA-4870-BBA4-698C6B031267}" destId="{E84B3012-1B35-43B2-84F2-2FCE7750F7B8}" srcOrd="2" destOrd="0" presId="urn:microsoft.com/office/officeart/2005/8/layout/StepDownProcess"/>
    <dgm:cxn modelId="{9103B672-6A39-4953-B228-18A837A97FF6}" type="presParOf" srcId="{E84B3012-1B35-43B2-84F2-2FCE7750F7B8}" destId="{71548516-1C2E-4590-9E14-1650CCAC7361}" srcOrd="0" destOrd="0" presId="urn:microsoft.com/office/officeart/2005/8/layout/StepDownProcess"/>
    <dgm:cxn modelId="{173008BC-6DA5-4E6F-B09F-CC04D6A10057}" type="presParOf" srcId="{E84B3012-1B35-43B2-84F2-2FCE7750F7B8}" destId="{ADD8613C-48EE-4645-BC66-D8E5349BFB3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D0CA7D-5B6D-40E1-AD40-7DFF66905D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5591017-03B5-4843-BF11-ED91EAFFFD8F}">
      <dgm:prSet phldrT="[Text]"/>
      <dgm:spPr/>
      <dgm:t>
        <a:bodyPr/>
        <a:lstStyle/>
        <a:p>
          <a:pPr rtl="1"/>
          <a:r>
            <a:rPr lang="en-US" dirty="0" smtClean="0"/>
            <a:t>Languages</a:t>
          </a:r>
          <a:endParaRPr lang="he-IL" dirty="0"/>
        </a:p>
      </dgm:t>
    </dgm:pt>
    <dgm:pt modelId="{6257C3FF-681A-464D-B86B-42A106D1F13B}" type="par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0F5AA527-7610-48B9-9FED-EC8DF31DB3E8}" type="sib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E627C2BF-E781-4DD4-A359-CC89E4FCC072}">
      <dgm:prSet phldrT="[Text]"/>
      <dgm:spPr/>
      <dgm:t>
        <a:bodyPr/>
        <a:lstStyle/>
        <a:p>
          <a:pPr rtl="1"/>
          <a:r>
            <a:rPr lang="en-US" dirty="0" smtClean="0"/>
            <a:t>Social Norms &amp; behavior</a:t>
          </a:r>
          <a:endParaRPr lang="he-IL" dirty="0"/>
        </a:p>
      </dgm:t>
    </dgm:pt>
    <dgm:pt modelId="{84D0EDAB-AF24-4B1F-8AF5-ED5575D1450D}" type="parTrans" cxnId="{CF96B414-2936-4201-9169-8B3FECE88243}">
      <dgm:prSet/>
      <dgm:spPr/>
      <dgm:t>
        <a:bodyPr/>
        <a:lstStyle/>
        <a:p>
          <a:pPr rtl="1"/>
          <a:endParaRPr lang="he-IL"/>
        </a:p>
      </dgm:t>
    </dgm:pt>
    <dgm:pt modelId="{43A88459-45E8-4408-9AA5-1CCA9695FA93}" type="sibTrans" cxnId="{CF96B414-2936-4201-9169-8B3FECE88243}">
      <dgm:prSet/>
      <dgm:spPr/>
      <dgm:t>
        <a:bodyPr/>
        <a:lstStyle/>
        <a:p>
          <a:pPr rtl="1"/>
          <a:endParaRPr lang="he-IL"/>
        </a:p>
      </dgm:t>
    </dgm:pt>
    <dgm:pt modelId="{A7E7F4DF-F77D-4972-9793-FA20A06BD988}" type="pres">
      <dgm:prSet presAssocID="{7FD0CA7D-5B6D-40E1-AD40-7DFF66905D35}" presName="diagram" presStyleCnt="0">
        <dgm:presLayoutVars>
          <dgm:dir/>
          <dgm:animLvl val="lvl"/>
          <dgm:resizeHandles val="exact"/>
        </dgm:presLayoutVars>
      </dgm:prSet>
      <dgm:spPr/>
    </dgm:pt>
    <dgm:pt modelId="{B8968E19-0D5B-4C5C-8802-4EBA263BD562}" type="pres">
      <dgm:prSet presAssocID="{F5591017-03B5-4843-BF11-ED91EAFFFD8F}" presName="compNode" presStyleCnt="0"/>
      <dgm:spPr/>
    </dgm:pt>
    <dgm:pt modelId="{A75FF765-D46B-4AC7-8E46-A70DC7C55F75}" type="pres">
      <dgm:prSet presAssocID="{F5591017-03B5-4843-BF11-ED91EAFFFD8F}" presName="childRect" presStyleLbl="bgAcc1" presStyleIdx="0" presStyleCnt="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1"/>
          <a:endParaRPr lang="he-IL"/>
        </a:p>
      </dgm:t>
    </dgm:pt>
    <dgm:pt modelId="{E316BC2B-93DD-49A1-B1F3-532814161BA8}" type="pres">
      <dgm:prSet presAssocID="{F5591017-03B5-4843-BF11-ED91EAFFFD8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258E7BB-58FC-46A6-8853-2371F9A72106}" type="pres">
      <dgm:prSet presAssocID="{F5591017-03B5-4843-BF11-ED91EAFFFD8F}" presName="parentRect" presStyleLbl="alignNode1" presStyleIdx="0" presStyleCnt="2"/>
      <dgm:spPr/>
      <dgm:t>
        <a:bodyPr/>
        <a:lstStyle/>
        <a:p>
          <a:pPr rtl="1"/>
          <a:endParaRPr lang="he-IL"/>
        </a:p>
      </dgm:t>
    </dgm:pt>
    <dgm:pt modelId="{FA1E4627-3392-4D24-AAE6-EEF2D7DA5FED}" type="pres">
      <dgm:prSet presAssocID="{F5591017-03B5-4843-BF11-ED91EAFFFD8F}" presName="adorn" presStyleLbl="fgAccFollowNode1" presStyleIdx="0" presStyleCnt="2"/>
      <dgm:spPr/>
    </dgm:pt>
    <dgm:pt modelId="{B286C272-2F17-4199-9591-935723E8ACF8}" type="pres">
      <dgm:prSet presAssocID="{0F5AA527-7610-48B9-9FED-EC8DF31DB3E8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F9A2EF10-509A-4A2A-976C-9AEF2AAA7FC6}" type="pres">
      <dgm:prSet presAssocID="{E627C2BF-E781-4DD4-A359-CC89E4FCC072}" presName="compNode" presStyleCnt="0"/>
      <dgm:spPr/>
    </dgm:pt>
    <dgm:pt modelId="{95E48C8E-4AF1-4154-8718-5ECD8FBD46FE}" type="pres">
      <dgm:prSet presAssocID="{E627C2BF-E781-4DD4-A359-CC89E4FCC072}" presName="childRect" presStyleLbl="bgAcc1" presStyleIdx="1" presStyleCnt="2" custScaleX="13505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E91A4AC-3B5A-4202-86E1-B4D2DAEB62F4}" type="pres">
      <dgm:prSet presAssocID="{E627C2BF-E781-4DD4-A359-CC89E4FCC07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E05784C-428D-4A4A-9C04-0AAF6089FB79}" type="pres">
      <dgm:prSet presAssocID="{E627C2BF-E781-4DD4-A359-CC89E4FCC072}" presName="parentRect" presStyleLbl="alignNode1" presStyleIdx="1" presStyleCnt="2"/>
      <dgm:spPr/>
      <dgm:t>
        <a:bodyPr/>
        <a:lstStyle/>
        <a:p>
          <a:pPr rtl="1"/>
          <a:endParaRPr lang="he-IL"/>
        </a:p>
      </dgm:t>
    </dgm:pt>
    <dgm:pt modelId="{1B96E5E3-6B3C-4283-AD0D-C5FAF52AA4A0}" type="pres">
      <dgm:prSet presAssocID="{E627C2BF-E781-4DD4-A359-CC89E4FCC072}" presName="adorn" presStyleLbl="fgAccFollowNode1" presStyleIdx="1" presStyleCnt="2"/>
      <dgm:spPr/>
    </dgm:pt>
  </dgm:ptLst>
  <dgm:cxnLst>
    <dgm:cxn modelId="{7666AA01-C8BB-41FE-BBA1-D23C651D121A}" type="presOf" srcId="{F5591017-03B5-4843-BF11-ED91EAFFFD8F}" destId="{E316BC2B-93DD-49A1-B1F3-532814161BA8}" srcOrd="0" destOrd="0" presId="urn:microsoft.com/office/officeart/2005/8/layout/bList2"/>
    <dgm:cxn modelId="{7619D317-5EC2-4E33-8A87-3A5FA8FA9C51}" type="presOf" srcId="{0F5AA527-7610-48B9-9FED-EC8DF31DB3E8}" destId="{B286C272-2F17-4199-9591-935723E8ACF8}" srcOrd="0" destOrd="0" presId="urn:microsoft.com/office/officeart/2005/8/layout/bList2"/>
    <dgm:cxn modelId="{9D196AC7-E6E2-4FEF-98B1-D5502ED95967}" srcId="{7FD0CA7D-5B6D-40E1-AD40-7DFF66905D35}" destId="{F5591017-03B5-4843-BF11-ED91EAFFFD8F}" srcOrd="0" destOrd="0" parTransId="{6257C3FF-681A-464D-B86B-42A106D1F13B}" sibTransId="{0F5AA527-7610-48B9-9FED-EC8DF31DB3E8}"/>
    <dgm:cxn modelId="{3DE4A31B-1267-4E60-88A9-3508FC855122}" type="presOf" srcId="{E627C2BF-E781-4DD4-A359-CC89E4FCC072}" destId="{2E91A4AC-3B5A-4202-86E1-B4D2DAEB62F4}" srcOrd="0" destOrd="0" presId="urn:microsoft.com/office/officeart/2005/8/layout/bList2"/>
    <dgm:cxn modelId="{5CF505DF-BD9C-482B-AB2C-0936E7957F38}" type="presOf" srcId="{E627C2BF-E781-4DD4-A359-CC89E4FCC072}" destId="{CE05784C-428D-4A4A-9C04-0AAF6089FB79}" srcOrd="1" destOrd="0" presId="urn:microsoft.com/office/officeart/2005/8/layout/bList2"/>
    <dgm:cxn modelId="{CF96B414-2936-4201-9169-8B3FECE88243}" srcId="{7FD0CA7D-5B6D-40E1-AD40-7DFF66905D35}" destId="{E627C2BF-E781-4DD4-A359-CC89E4FCC072}" srcOrd="1" destOrd="0" parTransId="{84D0EDAB-AF24-4B1F-8AF5-ED5575D1450D}" sibTransId="{43A88459-45E8-4408-9AA5-1CCA9695FA93}"/>
    <dgm:cxn modelId="{F8F06E33-56D3-4139-A727-B933D1A899D3}" type="presOf" srcId="{7FD0CA7D-5B6D-40E1-AD40-7DFF66905D35}" destId="{A7E7F4DF-F77D-4972-9793-FA20A06BD988}" srcOrd="0" destOrd="0" presId="urn:microsoft.com/office/officeart/2005/8/layout/bList2"/>
    <dgm:cxn modelId="{32E203AF-9544-4D8E-888C-46DF8BD72CA5}" type="presOf" srcId="{F5591017-03B5-4843-BF11-ED91EAFFFD8F}" destId="{4258E7BB-58FC-46A6-8853-2371F9A72106}" srcOrd="1" destOrd="0" presId="urn:microsoft.com/office/officeart/2005/8/layout/bList2"/>
    <dgm:cxn modelId="{B08D4511-F225-4D26-B85A-B2DBD79BD352}" type="presParOf" srcId="{A7E7F4DF-F77D-4972-9793-FA20A06BD988}" destId="{B8968E19-0D5B-4C5C-8802-4EBA263BD562}" srcOrd="0" destOrd="0" presId="urn:microsoft.com/office/officeart/2005/8/layout/bList2"/>
    <dgm:cxn modelId="{2C9A91A9-2AE4-4F43-B871-C62C1FF3784E}" type="presParOf" srcId="{B8968E19-0D5B-4C5C-8802-4EBA263BD562}" destId="{A75FF765-D46B-4AC7-8E46-A70DC7C55F75}" srcOrd="0" destOrd="0" presId="urn:microsoft.com/office/officeart/2005/8/layout/bList2"/>
    <dgm:cxn modelId="{87B85534-899C-4C10-8C6C-6BC918D5EB84}" type="presParOf" srcId="{B8968E19-0D5B-4C5C-8802-4EBA263BD562}" destId="{E316BC2B-93DD-49A1-B1F3-532814161BA8}" srcOrd="1" destOrd="0" presId="urn:microsoft.com/office/officeart/2005/8/layout/bList2"/>
    <dgm:cxn modelId="{CC469001-2F70-4A26-9AFA-79CBC0E05484}" type="presParOf" srcId="{B8968E19-0D5B-4C5C-8802-4EBA263BD562}" destId="{4258E7BB-58FC-46A6-8853-2371F9A72106}" srcOrd="2" destOrd="0" presId="urn:microsoft.com/office/officeart/2005/8/layout/bList2"/>
    <dgm:cxn modelId="{7D68B6D6-BD14-48C9-AAEC-2DC492366C1B}" type="presParOf" srcId="{B8968E19-0D5B-4C5C-8802-4EBA263BD562}" destId="{FA1E4627-3392-4D24-AAE6-EEF2D7DA5FED}" srcOrd="3" destOrd="0" presId="urn:microsoft.com/office/officeart/2005/8/layout/bList2"/>
    <dgm:cxn modelId="{C2ECA21A-63A5-498A-808E-9CB0F1D88E47}" type="presParOf" srcId="{A7E7F4DF-F77D-4972-9793-FA20A06BD988}" destId="{B286C272-2F17-4199-9591-935723E8ACF8}" srcOrd="1" destOrd="0" presId="urn:microsoft.com/office/officeart/2005/8/layout/bList2"/>
    <dgm:cxn modelId="{F93D1605-934D-467F-B95D-15CF33B1FAF2}" type="presParOf" srcId="{A7E7F4DF-F77D-4972-9793-FA20A06BD988}" destId="{F9A2EF10-509A-4A2A-976C-9AEF2AAA7FC6}" srcOrd="2" destOrd="0" presId="urn:microsoft.com/office/officeart/2005/8/layout/bList2"/>
    <dgm:cxn modelId="{2FD8EEE8-94F2-423F-A989-BB31FEDC5944}" type="presParOf" srcId="{F9A2EF10-509A-4A2A-976C-9AEF2AAA7FC6}" destId="{95E48C8E-4AF1-4154-8718-5ECD8FBD46FE}" srcOrd="0" destOrd="0" presId="urn:microsoft.com/office/officeart/2005/8/layout/bList2"/>
    <dgm:cxn modelId="{17007CC8-B102-4DDE-8220-23D652592CAB}" type="presParOf" srcId="{F9A2EF10-509A-4A2A-976C-9AEF2AAA7FC6}" destId="{2E91A4AC-3B5A-4202-86E1-B4D2DAEB62F4}" srcOrd="1" destOrd="0" presId="urn:microsoft.com/office/officeart/2005/8/layout/bList2"/>
    <dgm:cxn modelId="{F0C23B77-89B1-4B77-B3E3-73256D1F303A}" type="presParOf" srcId="{F9A2EF10-509A-4A2A-976C-9AEF2AAA7FC6}" destId="{CE05784C-428D-4A4A-9C04-0AAF6089FB79}" srcOrd="2" destOrd="0" presId="urn:microsoft.com/office/officeart/2005/8/layout/bList2"/>
    <dgm:cxn modelId="{F9FBDD99-52A2-482E-8AB2-96347CF0BCD3}" type="presParOf" srcId="{F9A2EF10-509A-4A2A-976C-9AEF2AAA7FC6}" destId="{1B96E5E3-6B3C-4283-AD0D-C5FAF52AA4A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A8F431-A572-4C48-9E53-5D6487542F38}" type="doc">
      <dgm:prSet loTypeId="urn:microsoft.com/office/officeart/2005/8/layout/StepDownProcess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0AAF6DCC-321E-46A5-B476-31FB0DA41805}">
      <dgm:prSet phldrT="[Text]" custT="1"/>
      <dgm:spPr/>
      <dgm:t>
        <a:bodyPr/>
        <a:lstStyle/>
        <a:p>
          <a:pPr rtl="0"/>
          <a:r>
            <a:rPr lang="en-US" sz="27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27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7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2700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6D81F2-C972-452B-92E0-00F04C4242F3}" type="par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129F20FE-FE19-4AA3-B6C4-51A255E1E1F7}" type="sib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B803EC62-01A0-463F-B606-E20FEEF43CDD}">
      <dgm:prSet phldrT="[Text]" custT="1"/>
      <dgm:spPr/>
      <dgm:t>
        <a:bodyPr/>
        <a:lstStyle/>
        <a:p>
          <a:pPr rtl="0"/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39F00D-4C5E-4A14-8B59-B51140120109}" type="par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0EC291BD-E68C-4CC5-A2B8-ED6565E10B9A}" type="sib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63CB1CD3-0EA9-429C-AE06-1960E97B8632}">
      <dgm:prSet phldrT="[Text]" custT="1"/>
      <dgm:spPr/>
      <dgm:t>
        <a:bodyPr/>
        <a:lstStyle/>
        <a:p>
          <a:pPr rtl="0"/>
          <a:r>
            <a:rPr lang="he-IL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9C3E22-28E7-4840-ACE2-8F313BA22D84}" type="par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C6135175-172D-4197-9E8D-B9DE6908D367}" type="sib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771AA927-7F56-44FC-9F09-6BD5E2AFACA3}">
      <dgm:prSet phldrT="[Text]" custT="1"/>
      <dgm:spPr/>
      <dgm:t>
        <a:bodyPr/>
        <a:lstStyle/>
        <a:p>
          <a:pPr rtl="0"/>
          <a:r>
            <a:rPr lang="en-US" sz="3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8C5567-42AD-4C2B-8299-1F1672A0C692}" type="par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2DDACE16-3C4F-4185-93DB-58670C11BED8}" type="sib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566CD024-396D-48E9-B665-E02DF0C5A74B}">
      <dgm:prSet phldrT="[Text]" custT="1"/>
      <dgm:spPr/>
      <dgm:t>
        <a:bodyPr/>
        <a:lstStyle/>
        <a:p>
          <a:pPr rtl="0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9EBE-50F3-4D38-AB1C-EB99ED1D928E}" type="par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3C69937D-3F63-4A70-AC64-18A9551637D7}" type="sib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D5037A69-1CB3-4724-941B-13BEC6889F94}">
      <dgm:prSet phldrT="[Text]" custT="1"/>
      <dgm:spPr/>
      <dgm:t>
        <a:bodyPr/>
        <a:lstStyle/>
        <a:p>
          <a:pPr rtl="0"/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C45A3B-EA19-4EBC-B4CB-70CE8400B547}" type="par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15BF714D-2A71-4B65-831D-3F571C9AE2A7}" type="sib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AF9B4803-1A0C-4365-921B-048E42831326}">
      <dgm:prSet phldrT="[Text]" custT="1"/>
      <dgm:spPr/>
      <dgm:t>
        <a:bodyPr/>
        <a:lstStyle/>
        <a:p>
          <a:pPr rtl="0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CE2970-ABCC-41F3-AD5A-1CEE447C6BC5}" type="par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8C7C60FF-6D51-4BF4-A4C5-E6CBB72AB3F3}" type="sib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D5E5D039-A945-419D-8A7E-F0FCB69D52A4}">
      <dgm:prSet phldrT="[Text]" custT="1"/>
      <dgm:spPr/>
      <dgm:t>
        <a:bodyPr/>
        <a:lstStyle/>
        <a:p>
          <a:pPr rtl="0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is…: </a:t>
          </a:r>
          <a:endParaRPr lang="he-IL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290656-6187-4FC0-8913-43FF9CBE2A73}" type="par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EA1A2D29-DC74-4D1C-ABE4-AB317EA79CD3}" type="sib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059D973E-DF5E-4C26-8904-8254F6442E49}">
      <dgm:prSet phldrT="[Text]" custT="1"/>
      <dgm:spPr/>
      <dgm:t>
        <a:bodyPr/>
        <a:lstStyle/>
        <a:p>
          <a:pPr rtl="0"/>
          <a:r>
            <a:rPr lang="en-US" sz="22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E1BCC-AE17-4C83-953F-A3A2DB7EE5EF}" type="par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CCF620-CA67-4EA4-8D6E-0230AC209EC9}" type="sib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1213C4-B1DA-4870-BBA4-698C6B031267}" type="pres">
      <dgm:prSet presAssocID="{F2A8F431-A572-4C48-9E53-5D6487542F3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DE7FAE7E-AA00-4266-9E05-521046AB63A4}" type="pres">
      <dgm:prSet presAssocID="{0AAF6DCC-321E-46A5-B476-31FB0DA41805}" presName="composite" presStyleCnt="0"/>
      <dgm:spPr/>
    </dgm:pt>
    <dgm:pt modelId="{C7750EE3-52D7-4CC1-AB59-975315849EBB}" type="pres">
      <dgm:prSet presAssocID="{0AAF6DCC-321E-46A5-B476-31FB0DA41805}" presName="bentUpArrow1" presStyleLbl="alignImgPlace1" presStyleIdx="0" presStyleCnt="1"/>
      <dgm:spPr/>
    </dgm:pt>
    <dgm:pt modelId="{0D30BEAE-8A01-4811-91F3-F0A9551DB89F}" type="pres">
      <dgm:prSet presAssocID="{0AAF6DCC-321E-46A5-B476-31FB0DA41805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AAAA395-0EE3-4E2C-9AF2-113A9404A3AF}" type="pres">
      <dgm:prSet presAssocID="{0AAF6DCC-321E-46A5-B476-31FB0DA4180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5B156AB-6CC8-40EB-A77C-A5B6E116D904}" type="pres">
      <dgm:prSet presAssocID="{129F20FE-FE19-4AA3-B6C4-51A255E1E1F7}" presName="sibTrans" presStyleCnt="0"/>
      <dgm:spPr/>
    </dgm:pt>
    <dgm:pt modelId="{E84B3012-1B35-43B2-84F2-2FCE7750F7B8}" type="pres">
      <dgm:prSet presAssocID="{771AA927-7F56-44FC-9F09-6BD5E2AFACA3}" presName="composite" presStyleCnt="0"/>
      <dgm:spPr/>
    </dgm:pt>
    <dgm:pt modelId="{71548516-1C2E-4590-9E14-1650CCAC7361}" type="pres">
      <dgm:prSet presAssocID="{771AA927-7F56-44FC-9F09-6BD5E2AFACA3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DD8613C-48EE-4645-BC66-D8E5349BFB39}" type="pres">
      <dgm:prSet presAssocID="{771AA927-7F56-44FC-9F09-6BD5E2AFACA3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EB80FE1E-0BDF-4D84-A777-C1F2FDCAB8A5}" type="presOf" srcId="{AF9B4803-1A0C-4365-921B-048E42831326}" destId="{ADD8613C-48EE-4645-BC66-D8E5349BFB39}" srcOrd="0" destOrd="2" presId="urn:microsoft.com/office/officeart/2005/8/layout/StepDownProcess"/>
    <dgm:cxn modelId="{61790A94-EAF6-4ABF-8563-57495E1932DF}" type="presOf" srcId="{D5037A69-1CB3-4724-941B-13BEC6889F94}" destId="{6AAAA395-0EE3-4E2C-9AF2-113A9404A3AF}" srcOrd="0" destOrd="0" presId="urn:microsoft.com/office/officeart/2005/8/layout/StepDownProcess"/>
    <dgm:cxn modelId="{B3257A76-09EB-47DA-8FBC-633559DE5877}" srcId="{771AA927-7F56-44FC-9F09-6BD5E2AFACA3}" destId="{D5E5D039-A945-419D-8A7E-F0FCB69D52A4}" srcOrd="3" destOrd="0" parTransId="{99290656-6187-4FC0-8913-43FF9CBE2A73}" sibTransId="{EA1A2D29-DC74-4D1C-ABE4-AB317EA79CD3}"/>
    <dgm:cxn modelId="{0DB1677F-7780-4B12-A726-EB8B6DD2E56F}" type="presOf" srcId="{771AA927-7F56-44FC-9F09-6BD5E2AFACA3}" destId="{71548516-1C2E-4590-9E14-1650CCAC7361}" srcOrd="0" destOrd="0" presId="urn:microsoft.com/office/officeart/2005/8/layout/StepDownProcess"/>
    <dgm:cxn modelId="{6DB2D6FF-7B8C-45FF-A4E2-E01659109CEA}" type="presOf" srcId="{63CB1CD3-0EA9-429C-AE06-1960E97B8632}" destId="{6AAAA395-0EE3-4E2C-9AF2-113A9404A3AF}" srcOrd="0" destOrd="2" presId="urn:microsoft.com/office/officeart/2005/8/layout/StepDownProcess"/>
    <dgm:cxn modelId="{42DE5A87-6FBC-4488-8CB0-B945E5E72946}" type="presOf" srcId="{D5E5D039-A945-419D-8A7E-F0FCB69D52A4}" destId="{ADD8613C-48EE-4645-BC66-D8E5349BFB39}" srcOrd="0" destOrd="3" presId="urn:microsoft.com/office/officeart/2005/8/layout/StepDownProcess"/>
    <dgm:cxn modelId="{933DBE7B-27F6-42BE-8EB1-0246B22CDEAD}" srcId="{F2A8F431-A572-4C48-9E53-5D6487542F38}" destId="{771AA927-7F56-44FC-9F09-6BD5E2AFACA3}" srcOrd="1" destOrd="0" parTransId="{2F8C5567-42AD-4C2B-8299-1F1672A0C692}" sibTransId="{2DDACE16-3C4F-4185-93DB-58670C11BED8}"/>
    <dgm:cxn modelId="{7D6D734F-F6DC-4388-911C-E065B8906457}" type="presOf" srcId="{F2A8F431-A572-4C48-9E53-5D6487542F38}" destId="{4B1213C4-B1DA-4870-BBA4-698C6B031267}" srcOrd="0" destOrd="0" presId="urn:microsoft.com/office/officeart/2005/8/layout/StepDownProcess"/>
    <dgm:cxn modelId="{1EE76EF2-D950-4418-9123-8D249BCC3E7C}" srcId="{0AAF6DCC-321E-46A5-B476-31FB0DA41805}" destId="{63CB1CD3-0EA9-429C-AE06-1960E97B8632}" srcOrd="2" destOrd="0" parTransId="{CD9C3E22-28E7-4840-ACE2-8F313BA22D84}" sibTransId="{C6135175-172D-4197-9E8D-B9DE6908D367}"/>
    <dgm:cxn modelId="{7BDFB37F-D821-414B-A3B5-62EBB0E4B1B0}" srcId="{0AAF6DCC-321E-46A5-B476-31FB0DA41805}" destId="{B803EC62-01A0-463F-B606-E20FEEF43CDD}" srcOrd="1" destOrd="0" parTransId="{DA39F00D-4C5E-4A14-8B59-B51140120109}" sibTransId="{0EC291BD-E68C-4CC5-A2B8-ED6565E10B9A}"/>
    <dgm:cxn modelId="{C8789C22-6D71-4F35-9B18-8736FDA31D66}" srcId="{0AAF6DCC-321E-46A5-B476-31FB0DA41805}" destId="{D5037A69-1CB3-4724-941B-13BEC6889F94}" srcOrd="0" destOrd="0" parTransId="{5AC45A3B-EA19-4EBC-B4CB-70CE8400B547}" sibTransId="{15BF714D-2A71-4B65-831D-3F571C9AE2A7}"/>
    <dgm:cxn modelId="{076E6C46-D947-4D75-BFB8-CEB81F50318C}" type="presOf" srcId="{0AAF6DCC-321E-46A5-B476-31FB0DA41805}" destId="{0D30BEAE-8A01-4811-91F3-F0A9551DB89F}" srcOrd="0" destOrd="0" presId="urn:microsoft.com/office/officeart/2005/8/layout/StepDownProcess"/>
    <dgm:cxn modelId="{29F8667B-7AA9-4255-8B9C-5EF5488B7468}" srcId="{771AA927-7F56-44FC-9F09-6BD5E2AFACA3}" destId="{059D973E-DF5E-4C26-8904-8254F6442E49}" srcOrd="0" destOrd="0" parTransId="{01DE1BCC-AE17-4C83-953F-A3A2DB7EE5EF}" sibTransId="{4BCCF620-CA67-4EA4-8D6E-0230AC209EC9}"/>
    <dgm:cxn modelId="{62C18024-796E-4188-8F8F-EC855125691B}" srcId="{771AA927-7F56-44FC-9F09-6BD5E2AFACA3}" destId="{AF9B4803-1A0C-4365-921B-048E42831326}" srcOrd="2" destOrd="0" parTransId="{5ECE2970-ABCC-41F3-AD5A-1CEE447C6BC5}" sibTransId="{8C7C60FF-6D51-4BF4-A4C5-E6CBB72AB3F3}"/>
    <dgm:cxn modelId="{CC480F9C-61DF-4D32-A897-550F20E68C1A}" type="presOf" srcId="{059D973E-DF5E-4C26-8904-8254F6442E49}" destId="{ADD8613C-48EE-4645-BC66-D8E5349BFB39}" srcOrd="0" destOrd="0" presId="urn:microsoft.com/office/officeart/2005/8/layout/StepDownProcess"/>
    <dgm:cxn modelId="{4FEA3BE7-84E0-4D98-B6F2-8828C1DB4D55}" type="presOf" srcId="{566CD024-396D-48E9-B665-E02DF0C5A74B}" destId="{ADD8613C-48EE-4645-BC66-D8E5349BFB39}" srcOrd="0" destOrd="1" presId="urn:microsoft.com/office/officeart/2005/8/layout/StepDownProcess"/>
    <dgm:cxn modelId="{D248FCD7-5FEE-4E08-BC80-43337BC938C3}" srcId="{F2A8F431-A572-4C48-9E53-5D6487542F38}" destId="{0AAF6DCC-321E-46A5-B476-31FB0DA41805}" srcOrd="0" destOrd="0" parTransId="{7B6D81F2-C972-452B-92E0-00F04C4242F3}" sibTransId="{129F20FE-FE19-4AA3-B6C4-51A255E1E1F7}"/>
    <dgm:cxn modelId="{687AF1B3-BDFD-4D8F-9444-C3AE09DC5085}" srcId="{771AA927-7F56-44FC-9F09-6BD5E2AFACA3}" destId="{566CD024-396D-48E9-B665-E02DF0C5A74B}" srcOrd="1" destOrd="0" parTransId="{2A459EBE-50F3-4D38-AB1C-EB99ED1D928E}" sibTransId="{3C69937D-3F63-4A70-AC64-18A9551637D7}"/>
    <dgm:cxn modelId="{DECAD465-98A3-4E44-A1C6-5182EC93106D}" type="presOf" srcId="{B803EC62-01A0-463F-B606-E20FEEF43CDD}" destId="{6AAAA395-0EE3-4E2C-9AF2-113A9404A3AF}" srcOrd="0" destOrd="1" presId="urn:microsoft.com/office/officeart/2005/8/layout/StepDownProcess"/>
    <dgm:cxn modelId="{18061D3C-3E2D-43D0-8FD6-0C8F52F9070B}" type="presParOf" srcId="{4B1213C4-B1DA-4870-BBA4-698C6B031267}" destId="{DE7FAE7E-AA00-4266-9E05-521046AB63A4}" srcOrd="0" destOrd="0" presId="urn:microsoft.com/office/officeart/2005/8/layout/StepDownProcess"/>
    <dgm:cxn modelId="{AE95FB4E-ABC4-4C27-9E0B-1631ABE86F6B}" type="presParOf" srcId="{DE7FAE7E-AA00-4266-9E05-521046AB63A4}" destId="{C7750EE3-52D7-4CC1-AB59-975315849EBB}" srcOrd="0" destOrd="0" presId="urn:microsoft.com/office/officeart/2005/8/layout/StepDownProcess"/>
    <dgm:cxn modelId="{5FA59628-1CCE-4566-804E-2AB56BF9D084}" type="presParOf" srcId="{DE7FAE7E-AA00-4266-9E05-521046AB63A4}" destId="{0D30BEAE-8A01-4811-91F3-F0A9551DB89F}" srcOrd="1" destOrd="0" presId="urn:microsoft.com/office/officeart/2005/8/layout/StepDownProcess"/>
    <dgm:cxn modelId="{072BC22C-80A3-4381-825C-21E7DF8E6CB4}" type="presParOf" srcId="{DE7FAE7E-AA00-4266-9E05-521046AB63A4}" destId="{6AAAA395-0EE3-4E2C-9AF2-113A9404A3AF}" srcOrd="2" destOrd="0" presId="urn:microsoft.com/office/officeart/2005/8/layout/StepDownProcess"/>
    <dgm:cxn modelId="{D069C909-607A-4757-81F0-17439D8A7D7D}" type="presParOf" srcId="{4B1213C4-B1DA-4870-BBA4-698C6B031267}" destId="{75B156AB-6CC8-40EB-A77C-A5B6E116D904}" srcOrd="1" destOrd="0" presId="urn:microsoft.com/office/officeart/2005/8/layout/StepDownProcess"/>
    <dgm:cxn modelId="{F6D5DDFE-C2D3-42F2-9A0F-01478D8B9412}" type="presParOf" srcId="{4B1213C4-B1DA-4870-BBA4-698C6B031267}" destId="{E84B3012-1B35-43B2-84F2-2FCE7750F7B8}" srcOrd="2" destOrd="0" presId="urn:microsoft.com/office/officeart/2005/8/layout/StepDownProcess"/>
    <dgm:cxn modelId="{81B766C0-C082-4124-9669-C9ED7B898C4F}" type="presParOf" srcId="{E84B3012-1B35-43B2-84F2-2FCE7750F7B8}" destId="{71548516-1C2E-4590-9E14-1650CCAC7361}" srcOrd="0" destOrd="0" presId="urn:microsoft.com/office/officeart/2005/8/layout/StepDownProcess"/>
    <dgm:cxn modelId="{56452D98-6BFC-4DA3-A15C-21ED4C690D41}" type="presParOf" srcId="{E84B3012-1B35-43B2-84F2-2FCE7750F7B8}" destId="{ADD8613C-48EE-4645-BC66-D8E5349BFB3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70E609-68E6-46B3-8EE6-F73DCEF04680}">
      <dgm:prSet phldrT="[Text]"/>
      <dgm:spPr/>
      <dgm:t>
        <a:bodyPr/>
        <a:lstStyle/>
        <a:p>
          <a:r>
            <a:rPr lang="en-US" dirty="0" err="1" smtClean="0"/>
            <a:t>Myelinization</a:t>
          </a:r>
          <a:endParaRPr lang="en-US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/>
      <dgm:spPr/>
      <dgm:t>
        <a:bodyPr/>
        <a:lstStyle/>
        <a:p>
          <a:r>
            <a:rPr lang="en-US" dirty="0" smtClean="0"/>
            <a:t>Glia, Astrocytes</a:t>
          </a:r>
          <a:endParaRPr lang="en-US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pPr rtl="0"/>
          <a:r>
            <a:rPr lang="en-US" sz="2000" b="0" i="0" dirty="0" err="1" smtClean="0"/>
            <a:t>Perineuronal</a:t>
          </a:r>
          <a:r>
            <a:rPr lang="en-US" sz="2000" b="0" i="0" dirty="0" smtClean="0"/>
            <a:t> nets. </a:t>
          </a:r>
          <a:r>
            <a:rPr lang="en-US" sz="2000" b="0" i="0" dirty="0" err="1" smtClean="0"/>
            <a:t>Parvalbumin</a:t>
          </a:r>
          <a:r>
            <a:rPr lang="en-US" sz="2000" b="0" i="0" dirty="0" smtClean="0"/>
            <a:t> Interneurons</a:t>
          </a:r>
          <a:endParaRPr lang="en-US" sz="20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8C12E0E-EBD2-4B10-8E96-81841D44EBEC}">
      <dgm:prSet phldrT="[Text]"/>
      <dgm:spPr/>
      <dgm:t>
        <a:bodyPr/>
        <a:lstStyle/>
        <a:p>
          <a:endParaRPr lang="en-US" dirty="0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X="3094" custLinFactNeighborX="100000" custLinFactNeighborY="-666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AD436-CC84-4285-B6AD-8E9CDA3E1581}" type="pres">
      <dgm:prSet presAssocID="{88C12E0E-EBD2-4B10-8E96-81841D44EBEC}" presName="text" presStyleLbl="revTx" presStyleIdx="0" presStyleCnt="4" custScaleX="204938" custScaleY="74905" custLinFactNeighborX="13871" custLinFactNeighborY="31277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LinFactNeighborX="39598" custLinFactNeighborY="-765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ScaleX="100470" custScaleY="127199" custLinFactNeighborX="-45285" custLinFactNeighborY="217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93481" custLinFactNeighborY="-6081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CA582C6-0E9B-40CB-A1D1-48A495A82EF4}" type="pres">
      <dgm:prSet presAssocID="{860B196F-D31F-4D94-8498-8047FA3DABDF}" presName="text2" presStyleLbl="revTx" presStyleIdx="2" presStyleCnt="4" custScaleX="125681" custScaleY="110240" custLinFactNeighborX="-13342" custLinFactNeighborY="282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94172" custLinFactNeighborY="-7772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ScaleX="161871" custScaleY="131745" custLinFactNeighborX="-4198" custLinFactNeighborY="1574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505B24DF-1C1E-45FC-A44A-1AD78EC9F610}" type="presOf" srcId="{AA15601D-2750-492F-B9BF-EB48805B59A8}" destId="{A774698A-9E8C-4D7C-A678-76383D5FD2F0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B55EEF34-6EF0-4E40-AD8E-434DDA426E25}" type="presOf" srcId="{B5957047-B6B3-4164-832F-1193FA69130F}" destId="{853C2307-42A4-4489-995F-6BB73DCF2B8A}" srcOrd="0" destOrd="0" presId="urn:microsoft.com/office/officeart/2009/layout/CirclePictureHierarchy"/>
    <dgm:cxn modelId="{32DD6C53-12B2-48EC-BFF5-C329B6DDBF2A}" type="presOf" srcId="{156F296D-935B-4C19-A425-D19845E4F86A}" destId="{9B9BB732-9446-4421-8D94-24748E1BD4FE}" srcOrd="0" destOrd="0" presId="urn:microsoft.com/office/officeart/2009/layout/CirclePictureHierarchy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2E36BFD3-156A-4A62-8431-C484E0973191}" type="presOf" srcId="{860B196F-D31F-4D94-8498-8047FA3DABDF}" destId="{0CA582C6-0E9B-40CB-A1D1-48A495A82EF4}" srcOrd="0" destOrd="0" presId="urn:microsoft.com/office/officeart/2009/layout/CirclePictureHierarchy"/>
    <dgm:cxn modelId="{7D2AF233-3CA1-4AA3-8804-A72B0AA46F82}" type="presOf" srcId="{88C12E0E-EBD2-4B10-8E96-81841D44EBEC}" destId="{BC9AD436-CC84-4285-B6AD-8E9CDA3E1581}" srcOrd="0" destOrd="0" presId="urn:microsoft.com/office/officeart/2009/layout/CirclePictureHierarchy"/>
    <dgm:cxn modelId="{97800501-F399-49A2-9C4A-4B2FCE9FAD18}" type="presOf" srcId="{5103B686-4961-455C-9AD0-071B09657AA4}" destId="{81E0CE8D-E365-4FD0-B3DB-20482DFF7ED3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D62C00EF-90D8-4B78-AF68-3B27547F4B6C}" type="presOf" srcId="{BF70E609-68E6-46B3-8EE6-F73DCEF04680}" destId="{4CE3E16E-D6BA-4960-8D68-F1B107BA6744}" srcOrd="0" destOrd="0" presId="urn:microsoft.com/office/officeart/2009/layout/CirclePictureHierarchy"/>
    <dgm:cxn modelId="{0B8D1B04-937E-4A39-AFB3-0A4FC8AC4E5F}" type="presOf" srcId="{D21F4B08-8AD5-423D-9ED8-239A9F28507F}" destId="{23AC6F68-AAB8-46B7-BDC0-725AC0EFCB56}" srcOrd="0" destOrd="0" presId="urn:microsoft.com/office/officeart/2009/layout/CirclePictureHierarchy"/>
    <dgm:cxn modelId="{1F7F6E05-4509-4970-AAD6-9108202C1F49}" type="presParOf" srcId="{81E0CE8D-E365-4FD0-B3DB-20482DFF7ED3}" destId="{068B22AE-39AD-47C1-B6B1-FEDC592230A1}" srcOrd="0" destOrd="0" presId="urn:microsoft.com/office/officeart/2009/layout/CirclePictureHierarchy"/>
    <dgm:cxn modelId="{9A61F28B-5614-42D9-ACEF-363BCCBCE984}" type="presParOf" srcId="{068B22AE-39AD-47C1-B6B1-FEDC592230A1}" destId="{2B97945D-375F-421E-AADF-BDE41F6E3B20}" srcOrd="0" destOrd="0" presId="urn:microsoft.com/office/officeart/2009/layout/CirclePictureHierarchy"/>
    <dgm:cxn modelId="{30C209C3-20AF-442B-A595-72FAD14D0B72}" type="presParOf" srcId="{2B97945D-375F-421E-AADF-BDE41F6E3B20}" destId="{EA4EB2B5-35E5-436C-B93D-1D61C3E95054}" srcOrd="0" destOrd="0" presId="urn:microsoft.com/office/officeart/2009/layout/CirclePictureHierarchy"/>
    <dgm:cxn modelId="{BD113AE8-8ED4-4B8D-86ED-38348580DF35}" type="presParOf" srcId="{2B97945D-375F-421E-AADF-BDE41F6E3B20}" destId="{BC9AD436-CC84-4285-B6AD-8E9CDA3E1581}" srcOrd="1" destOrd="0" presId="urn:microsoft.com/office/officeart/2009/layout/CirclePictureHierarchy"/>
    <dgm:cxn modelId="{6C33473F-D80F-4D6B-B2DC-2FD9AF77C535}" type="presParOf" srcId="{068B22AE-39AD-47C1-B6B1-FEDC592230A1}" destId="{DB9CF996-BACC-49C5-A528-4DEB1E5AB6DA}" srcOrd="1" destOrd="0" presId="urn:microsoft.com/office/officeart/2009/layout/CirclePictureHierarchy"/>
    <dgm:cxn modelId="{9F4576EF-EDDA-4065-9ECF-BE8966B58E7C}" type="presParOf" srcId="{DB9CF996-BACC-49C5-A528-4DEB1E5AB6DA}" destId="{9B9BB732-9446-4421-8D94-24748E1BD4FE}" srcOrd="0" destOrd="0" presId="urn:microsoft.com/office/officeart/2009/layout/CirclePictureHierarchy"/>
    <dgm:cxn modelId="{7144A6E4-1E37-4EF5-94FB-5947EC1E18EF}" type="presParOf" srcId="{DB9CF996-BACC-49C5-A528-4DEB1E5AB6DA}" destId="{3ED81927-B54C-4065-934E-8BB1F2E758F3}" srcOrd="1" destOrd="0" presId="urn:microsoft.com/office/officeart/2009/layout/CirclePictureHierarchy"/>
    <dgm:cxn modelId="{71F1DE9C-10D3-4EA1-BBE2-F8351A31881C}" type="presParOf" srcId="{3ED81927-B54C-4065-934E-8BB1F2E758F3}" destId="{EF188C34-B325-4FA3-9DCD-F46793194A8C}" srcOrd="0" destOrd="0" presId="urn:microsoft.com/office/officeart/2009/layout/CirclePictureHierarchy"/>
    <dgm:cxn modelId="{C8F804EF-B5EF-4A15-A853-7270451EDE1B}" type="presParOf" srcId="{EF188C34-B325-4FA3-9DCD-F46793194A8C}" destId="{AA7020F1-29E9-40B9-93B4-901D3693EB76}" srcOrd="0" destOrd="0" presId="urn:microsoft.com/office/officeart/2009/layout/CirclePictureHierarchy"/>
    <dgm:cxn modelId="{EAEF1C5B-EBD9-4F9E-9236-5C2B1329FAE5}" type="presParOf" srcId="{EF188C34-B325-4FA3-9DCD-F46793194A8C}" destId="{4CE3E16E-D6BA-4960-8D68-F1B107BA6744}" srcOrd="1" destOrd="0" presId="urn:microsoft.com/office/officeart/2009/layout/CirclePictureHierarchy"/>
    <dgm:cxn modelId="{31017BC3-9208-437A-BDE5-435AF29BD778}" type="presParOf" srcId="{3ED81927-B54C-4065-934E-8BB1F2E758F3}" destId="{A3DFC182-9B2C-4B0E-B697-0B9760A213DA}" srcOrd="1" destOrd="0" presId="urn:microsoft.com/office/officeart/2009/layout/CirclePictureHierarchy"/>
    <dgm:cxn modelId="{509DBAED-B6DE-4D98-9F12-CD35F91704ED}" type="presParOf" srcId="{DB9CF996-BACC-49C5-A528-4DEB1E5AB6DA}" destId="{853C2307-42A4-4489-995F-6BB73DCF2B8A}" srcOrd="2" destOrd="0" presId="urn:microsoft.com/office/officeart/2009/layout/CirclePictureHierarchy"/>
    <dgm:cxn modelId="{2CC436D3-C29B-4AB2-83AF-8F6174C4A967}" type="presParOf" srcId="{DB9CF996-BACC-49C5-A528-4DEB1E5AB6DA}" destId="{E6B1FEB8-DA7F-4E35-AD29-63BC783F5C9E}" srcOrd="3" destOrd="0" presId="urn:microsoft.com/office/officeart/2009/layout/CirclePictureHierarchy"/>
    <dgm:cxn modelId="{3EB55750-699E-4370-856D-504C2142FE49}" type="presParOf" srcId="{E6B1FEB8-DA7F-4E35-AD29-63BC783F5C9E}" destId="{B5CB5B85-516B-40F8-8287-ADF8A7281F01}" srcOrd="0" destOrd="0" presId="urn:microsoft.com/office/officeart/2009/layout/CirclePictureHierarchy"/>
    <dgm:cxn modelId="{8C8F074E-0435-4899-BFE9-FE743E5251F2}" type="presParOf" srcId="{B5CB5B85-516B-40F8-8287-ADF8A7281F01}" destId="{831F625A-E0F5-4057-8D7E-4E9CD3B90975}" srcOrd="0" destOrd="0" presId="urn:microsoft.com/office/officeart/2009/layout/CirclePictureHierarchy"/>
    <dgm:cxn modelId="{0ED708EA-7B7C-4070-A855-F85B0929963A}" type="presParOf" srcId="{B5CB5B85-516B-40F8-8287-ADF8A7281F01}" destId="{0CA582C6-0E9B-40CB-A1D1-48A495A82EF4}" srcOrd="1" destOrd="0" presId="urn:microsoft.com/office/officeart/2009/layout/CirclePictureHierarchy"/>
    <dgm:cxn modelId="{AD86E01E-5903-4ECE-9983-9C752D306A90}" type="presParOf" srcId="{E6B1FEB8-DA7F-4E35-AD29-63BC783F5C9E}" destId="{D916002C-2F02-4D7E-A645-466B09D5C8C5}" srcOrd="1" destOrd="0" presId="urn:microsoft.com/office/officeart/2009/layout/CirclePictureHierarchy"/>
    <dgm:cxn modelId="{8E57C06D-528B-43EF-A646-75D59C8E2E66}" type="presParOf" srcId="{DB9CF996-BACC-49C5-A528-4DEB1E5AB6DA}" destId="{23AC6F68-AAB8-46B7-BDC0-725AC0EFCB56}" srcOrd="4" destOrd="0" presId="urn:microsoft.com/office/officeart/2009/layout/CirclePictureHierarchy"/>
    <dgm:cxn modelId="{6530210D-85AC-43DC-A1DF-26FCBB628C21}" type="presParOf" srcId="{DB9CF996-BACC-49C5-A528-4DEB1E5AB6DA}" destId="{22550E84-7CCC-47E8-90E3-32DF32DDAB79}" srcOrd="5" destOrd="0" presId="urn:microsoft.com/office/officeart/2009/layout/CirclePictureHierarchy"/>
    <dgm:cxn modelId="{59A96225-E75A-443D-9EF6-43C8D2FDBF0F}" type="presParOf" srcId="{22550E84-7CCC-47E8-90E3-32DF32DDAB79}" destId="{0B976409-81D9-482E-BA31-3C4D079E92E3}" srcOrd="0" destOrd="0" presId="urn:microsoft.com/office/officeart/2009/layout/CirclePictureHierarchy"/>
    <dgm:cxn modelId="{C316A0F1-C2DA-4B87-B588-5335B770DF13}" type="presParOf" srcId="{0B976409-81D9-482E-BA31-3C4D079E92E3}" destId="{DA39205A-8683-4238-AD30-00491E02B2A7}" srcOrd="0" destOrd="0" presId="urn:microsoft.com/office/officeart/2009/layout/CirclePictureHierarchy"/>
    <dgm:cxn modelId="{AABD1C31-49E0-4B21-9B99-BCCD9AF8A573}" type="presParOf" srcId="{0B976409-81D9-482E-BA31-3C4D079E92E3}" destId="{A774698A-9E8C-4D7C-A678-76383D5FD2F0}" srcOrd="1" destOrd="0" presId="urn:microsoft.com/office/officeart/2009/layout/CirclePictureHierarchy"/>
    <dgm:cxn modelId="{15562D1D-9572-457B-8302-0E1569F29F3C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C12E0E-EBD2-4B10-8E96-81841D44EBE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xcitation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nhibiton</m:t>
                        </m:r>
                      </m:den>
                    </m:f>
                  </m:oMath>
                </m:oMathPara>
              </a14:m>
              <a:endParaRPr lang="en-US" sz="2400" b="1" dirty="0" smtClean="0"/>
            </a:p>
            <a:p>
              <a:endParaRPr lang="en-US" sz="2400" dirty="0"/>
            </a:p>
          </dgm:t>
        </dgm:pt>
      </mc:Choice>
      <mc:Fallback xmlns="">
        <dgm:pt modelId="{88C12E0E-EBD2-4B10-8E96-81841D44EBEC}">
          <dgm:prSet phldrT="[Text]" custT="1"/>
          <dgm:spPr/>
          <dgm:t>
            <a:bodyPr/>
            <a:lstStyle/>
            <a:p>
              <a:r>
                <a:rPr lang="en-US" sz="3600" b="1" i="0" smtClean="0"/>
                <a:t>E</a:t>
              </a:r>
              <a:r>
                <a:rPr lang="en-US" sz="3600" i="0" smtClean="0"/>
                <a:t>xcitation</a:t>
              </a:r>
              <a:r>
                <a:rPr lang="en-US" sz="3600" b="1" i="0" smtClean="0">
                  <a:latin typeface="Cambria Math" panose="02040503050406030204" pitchFamily="18" charset="0"/>
                </a:rPr>
                <a:t>/</a:t>
              </a:r>
              <a:r>
                <a:rPr lang="en-US" sz="3600" b="1" i="0" smtClean="0"/>
                <a:t>I</a:t>
              </a:r>
              <a:r>
                <a:rPr lang="en-US" sz="3600" i="0" smtClean="0"/>
                <a:t>nhibiton</a:t>
              </a:r>
              <a:endParaRPr lang="en-US" sz="2400" b="1" dirty="0" smtClean="0"/>
            </a:p>
            <a:p>
              <a:endParaRPr lang="en-US" sz="2400" dirty="0"/>
            </a:p>
          </dgm:t>
        </dgm:pt>
      </mc:Fallback>
    </mc:AlternateConten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600" dirty="0" smtClean="0"/>
            <a:t>GABA</a:t>
          </a:r>
          <a:endParaRPr lang="en-US" sz="40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4400" dirty="0" smtClean="0"/>
            <a:t>LYNX1</a:t>
          </a:r>
          <a:endParaRPr lang="en-US" sz="48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More:</a:t>
          </a:r>
        </a:p>
        <a:p>
          <a:r>
            <a:rPr lang="en-US" sz="2400" dirty="0" smtClean="0"/>
            <a:t>HDAC..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-4321" custLinFactNeighborY="-337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4033" custLinFactNeighborY="-27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18961" custLinFactNeighborY="-4991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FlipHor="1" custScaleX="71897" custScaleY="82186" custLinFactNeighborX="5963" custLinFactNeighborY="-4956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E7F38F65-5738-4072-B84E-27E76B3FD32C}" type="presOf" srcId="{860B196F-D31F-4D94-8498-8047FA3DABDF}" destId="{0CA582C6-0E9B-40CB-A1D1-48A495A82EF4}" srcOrd="0" destOrd="0" presId="urn:microsoft.com/office/officeart/2009/layout/CirclePictureHierarchy"/>
    <dgm:cxn modelId="{16207CF1-2D29-4E1F-BF5A-D0C96DF51F04}" type="presOf" srcId="{D21F4B08-8AD5-423D-9ED8-239A9F28507F}" destId="{23AC6F68-AAB8-46B7-BDC0-725AC0EFCB56}" srcOrd="0" destOrd="0" presId="urn:microsoft.com/office/officeart/2009/layout/CirclePictureHierarchy"/>
    <dgm:cxn modelId="{171FFE3F-31A2-45E6-9B70-76E57E096F2B}" type="presOf" srcId="{88C12E0E-EBD2-4B10-8E96-81841D44EBEC}" destId="{BC9AD436-CC84-4285-B6AD-8E9CDA3E1581}" srcOrd="0" destOrd="0" presId="urn:microsoft.com/office/officeart/2009/layout/CirclePictureHierarchy"/>
    <dgm:cxn modelId="{B7C2ADDC-A835-48C6-96BE-AC8F8AB34158}" type="presOf" srcId="{AA15601D-2750-492F-B9BF-EB48805B59A8}" destId="{A774698A-9E8C-4D7C-A678-76383D5FD2F0}" srcOrd="0" destOrd="0" presId="urn:microsoft.com/office/officeart/2009/layout/CirclePictureHierarchy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EAD308F1-8683-4FBA-A082-49347155FC8F}" type="presOf" srcId="{5103B686-4961-455C-9AD0-071B09657AA4}" destId="{81E0CE8D-E365-4FD0-B3DB-20482DFF7ED3}" srcOrd="0" destOrd="0" presId="urn:microsoft.com/office/officeart/2009/layout/CirclePictureHierarchy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A1985883-6748-4F2C-A1DE-14DD285C44E6}" type="presOf" srcId="{B5957047-B6B3-4164-832F-1193FA69130F}" destId="{853C2307-42A4-4489-995F-6BB73DCF2B8A}" srcOrd="0" destOrd="0" presId="urn:microsoft.com/office/officeart/2009/layout/CirclePictureHierarchy"/>
    <dgm:cxn modelId="{D95976B2-F491-48CF-87B1-97852D62ECDE}" type="presOf" srcId="{156F296D-935B-4C19-A425-D19845E4F86A}" destId="{9B9BB732-9446-4421-8D94-24748E1BD4FE}" srcOrd="0" destOrd="0" presId="urn:microsoft.com/office/officeart/2009/layout/CirclePictureHierarchy"/>
    <dgm:cxn modelId="{8FAFDCD1-4C1E-44C4-BBB9-B061955B4AB5}" type="presOf" srcId="{BF70E609-68E6-46B3-8EE6-F73DCEF04680}" destId="{4CE3E16E-D6BA-4960-8D68-F1B107BA6744}" srcOrd="0" destOrd="0" presId="urn:microsoft.com/office/officeart/2009/layout/CirclePictureHierarchy"/>
    <dgm:cxn modelId="{259C9474-F164-4DEE-8F2A-626C89AA991E}" type="presParOf" srcId="{81E0CE8D-E365-4FD0-B3DB-20482DFF7ED3}" destId="{068B22AE-39AD-47C1-B6B1-FEDC592230A1}" srcOrd="0" destOrd="0" presId="urn:microsoft.com/office/officeart/2009/layout/CirclePictureHierarchy"/>
    <dgm:cxn modelId="{9F41D05E-1780-4336-819F-6BC5C03612B0}" type="presParOf" srcId="{068B22AE-39AD-47C1-B6B1-FEDC592230A1}" destId="{2B97945D-375F-421E-AADF-BDE41F6E3B20}" srcOrd="0" destOrd="0" presId="urn:microsoft.com/office/officeart/2009/layout/CirclePictureHierarchy"/>
    <dgm:cxn modelId="{2AC91194-1352-4A34-B94C-FF37BA785A88}" type="presParOf" srcId="{2B97945D-375F-421E-AADF-BDE41F6E3B20}" destId="{EA4EB2B5-35E5-436C-B93D-1D61C3E95054}" srcOrd="0" destOrd="0" presId="urn:microsoft.com/office/officeart/2009/layout/CirclePictureHierarchy"/>
    <dgm:cxn modelId="{DD051FF9-E38C-4E3A-9764-2C1C2D62958B}" type="presParOf" srcId="{2B97945D-375F-421E-AADF-BDE41F6E3B20}" destId="{BC9AD436-CC84-4285-B6AD-8E9CDA3E1581}" srcOrd="1" destOrd="0" presId="urn:microsoft.com/office/officeart/2009/layout/CirclePictureHierarchy"/>
    <dgm:cxn modelId="{6E46186A-C560-4A2B-ABBC-7012B9E11F8B}" type="presParOf" srcId="{068B22AE-39AD-47C1-B6B1-FEDC592230A1}" destId="{DB9CF996-BACC-49C5-A528-4DEB1E5AB6DA}" srcOrd="1" destOrd="0" presId="urn:microsoft.com/office/officeart/2009/layout/CirclePictureHierarchy"/>
    <dgm:cxn modelId="{3F773B7D-E7A9-474C-8CDB-A7261ABF28DA}" type="presParOf" srcId="{DB9CF996-BACC-49C5-A528-4DEB1E5AB6DA}" destId="{9B9BB732-9446-4421-8D94-24748E1BD4FE}" srcOrd="0" destOrd="0" presId="urn:microsoft.com/office/officeart/2009/layout/CirclePictureHierarchy"/>
    <dgm:cxn modelId="{024B0373-9E4F-4E73-88D3-2C5F9C28951D}" type="presParOf" srcId="{DB9CF996-BACC-49C5-A528-4DEB1E5AB6DA}" destId="{3ED81927-B54C-4065-934E-8BB1F2E758F3}" srcOrd="1" destOrd="0" presId="urn:microsoft.com/office/officeart/2009/layout/CirclePictureHierarchy"/>
    <dgm:cxn modelId="{56B1C912-2A28-4199-8F9A-B5F4FC78C26F}" type="presParOf" srcId="{3ED81927-B54C-4065-934E-8BB1F2E758F3}" destId="{EF188C34-B325-4FA3-9DCD-F46793194A8C}" srcOrd="0" destOrd="0" presId="urn:microsoft.com/office/officeart/2009/layout/CirclePictureHierarchy"/>
    <dgm:cxn modelId="{FCAC9316-34F8-4602-B642-F10341D5B11B}" type="presParOf" srcId="{EF188C34-B325-4FA3-9DCD-F46793194A8C}" destId="{AA7020F1-29E9-40B9-93B4-901D3693EB76}" srcOrd="0" destOrd="0" presId="urn:microsoft.com/office/officeart/2009/layout/CirclePictureHierarchy"/>
    <dgm:cxn modelId="{A32EBD44-89A1-41D9-90B0-535FDB006116}" type="presParOf" srcId="{EF188C34-B325-4FA3-9DCD-F46793194A8C}" destId="{4CE3E16E-D6BA-4960-8D68-F1B107BA6744}" srcOrd="1" destOrd="0" presId="urn:microsoft.com/office/officeart/2009/layout/CirclePictureHierarchy"/>
    <dgm:cxn modelId="{9A2E9DB6-F87F-47EA-AD6F-CAB3D91EDD1C}" type="presParOf" srcId="{3ED81927-B54C-4065-934E-8BB1F2E758F3}" destId="{A3DFC182-9B2C-4B0E-B697-0B9760A213DA}" srcOrd="1" destOrd="0" presId="urn:microsoft.com/office/officeart/2009/layout/CirclePictureHierarchy"/>
    <dgm:cxn modelId="{B7D94D2E-63E3-4425-928D-9A46C5536BC7}" type="presParOf" srcId="{DB9CF996-BACC-49C5-A528-4DEB1E5AB6DA}" destId="{853C2307-42A4-4489-995F-6BB73DCF2B8A}" srcOrd="2" destOrd="0" presId="urn:microsoft.com/office/officeart/2009/layout/CirclePictureHierarchy"/>
    <dgm:cxn modelId="{8AD919BE-0740-4C48-B3A6-B670E0406B6F}" type="presParOf" srcId="{DB9CF996-BACC-49C5-A528-4DEB1E5AB6DA}" destId="{E6B1FEB8-DA7F-4E35-AD29-63BC783F5C9E}" srcOrd="3" destOrd="0" presId="urn:microsoft.com/office/officeart/2009/layout/CirclePictureHierarchy"/>
    <dgm:cxn modelId="{99E11FCC-BAAC-487B-BF82-1A96EBCE507D}" type="presParOf" srcId="{E6B1FEB8-DA7F-4E35-AD29-63BC783F5C9E}" destId="{B5CB5B85-516B-40F8-8287-ADF8A7281F01}" srcOrd="0" destOrd="0" presId="urn:microsoft.com/office/officeart/2009/layout/CirclePictureHierarchy"/>
    <dgm:cxn modelId="{375DFA20-7AC9-46AB-AFBE-91ABAD8845BA}" type="presParOf" srcId="{B5CB5B85-516B-40F8-8287-ADF8A7281F01}" destId="{831F625A-E0F5-4057-8D7E-4E9CD3B90975}" srcOrd="0" destOrd="0" presId="urn:microsoft.com/office/officeart/2009/layout/CirclePictureHierarchy"/>
    <dgm:cxn modelId="{E515D030-81FD-4329-8649-467E7B739DF6}" type="presParOf" srcId="{B5CB5B85-516B-40F8-8287-ADF8A7281F01}" destId="{0CA582C6-0E9B-40CB-A1D1-48A495A82EF4}" srcOrd="1" destOrd="0" presId="urn:microsoft.com/office/officeart/2009/layout/CirclePictureHierarchy"/>
    <dgm:cxn modelId="{57D6DAC8-13DB-4B52-86C5-C1CE21526D07}" type="presParOf" srcId="{E6B1FEB8-DA7F-4E35-AD29-63BC783F5C9E}" destId="{D916002C-2F02-4D7E-A645-466B09D5C8C5}" srcOrd="1" destOrd="0" presId="urn:microsoft.com/office/officeart/2009/layout/CirclePictureHierarchy"/>
    <dgm:cxn modelId="{1BABCACA-F271-4915-826E-5615F0A24865}" type="presParOf" srcId="{DB9CF996-BACC-49C5-A528-4DEB1E5AB6DA}" destId="{23AC6F68-AAB8-46B7-BDC0-725AC0EFCB56}" srcOrd="4" destOrd="0" presId="urn:microsoft.com/office/officeart/2009/layout/CirclePictureHierarchy"/>
    <dgm:cxn modelId="{161F6B92-4753-4AEF-9D38-7D0609C81ECC}" type="presParOf" srcId="{DB9CF996-BACC-49C5-A528-4DEB1E5AB6DA}" destId="{22550E84-7CCC-47E8-90E3-32DF32DDAB79}" srcOrd="5" destOrd="0" presId="urn:microsoft.com/office/officeart/2009/layout/CirclePictureHierarchy"/>
    <dgm:cxn modelId="{833366CF-16AE-4A2F-916B-F95113256125}" type="presParOf" srcId="{22550E84-7CCC-47E8-90E3-32DF32DDAB79}" destId="{0B976409-81D9-482E-BA31-3C4D079E92E3}" srcOrd="0" destOrd="0" presId="urn:microsoft.com/office/officeart/2009/layout/CirclePictureHierarchy"/>
    <dgm:cxn modelId="{D4ABE60E-58F0-4813-8165-985F640D5248}" type="presParOf" srcId="{0B976409-81D9-482E-BA31-3C4D079E92E3}" destId="{DA39205A-8683-4238-AD30-00491E02B2A7}" srcOrd="0" destOrd="0" presId="urn:microsoft.com/office/officeart/2009/layout/CirclePictureHierarchy"/>
    <dgm:cxn modelId="{83FCE44E-5F5A-4367-ACFD-66D171B92BEA}" type="presParOf" srcId="{0B976409-81D9-482E-BA31-3C4D079E92E3}" destId="{A774698A-9E8C-4D7C-A678-76383D5FD2F0}" srcOrd="1" destOrd="0" presId="urn:microsoft.com/office/officeart/2009/layout/CirclePictureHierarchy"/>
    <dgm:cxn modelId="{56925E89-6D10-49B9-BC0A-622891E379D3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12E0E-EBD2-4B10-8E96-81841D44EBEC}">
      <dgm:prSet phldrT="[Text]" custT="1"/>
      <dgm:spPr>
        <a:blipFill rotWithShape="0">
          <a:blip xmlns:r="http://schemas.openxmlformats.org/officeDocument/2006/relationships" r:embed="rId1"/>
          <a:stretch>
            <a:fillRect t="-33333" r="-2720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600" dirty="0" smtClean="0"/>
            <a:t>GABA</a:t>
          </a:r>
          <a:endParaRPr lang="en-US" sz="40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4400" dirty="0" smtClean="0"/>
            <a:t>LYNX1</a:t>
          </a:r>
          <a:endParaRPr lang="en-US" sz="48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More:</a:t>
          </a:r>
        </a:p>
        <a:p>
          <a:r>
            <a:rPr lang="en-US" sz="2400" dirty="0" smtClean="0"/>
            <a:t>HDAC..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-4321" custLinFactNeighborY="-3370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4033" custLinFactNeighborY="-27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18961" custLinFactNeighborY="-4991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FlipHor="1" custScaleX="71897" custScaleY="82186" custLinFactNeighborX="5963" custLinFactNeighborY="-4956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E7F38F65-5738-4072-B84E-27E76B3FD32C}" type="presOf" srcId="{860B196F-D31F-4D94-8498-8047FA3DABDF}" destId="{0CA582C6-0E9B-40CB-A1D1-48A495A82EF4}" srcOrd="0" destOrd="0" presId="urn:microsoft.com/office/officeart/2009/layout/CirclePictureHierarchy"/>
    <dgm:cxn modelId="{16207CF1-2D29-4E1F-BF5A-D0C96DF51F04}" type="presOf" srcId="{D21F4B08-8AD5-423D-9ED8-239A9F28507F}" destId="{23AC6F68-AAB8-46B7-BDC0-725AC0EFCB56}" srcOrd="0" destOrd="0" presId="urn:microsoft.com/office/officeart/2009/layout/CirclePictureHierarchy"/>
    <dgm:cxn modelId="{171FFE3F-31A2-45E6-9B70-76E57E096F2B}" type="presOf" srcId="{88C12E0E-EBD2-4B10-8E96-81841D44EBEC}" destId="{BC9AD436-CC84-4285-B6AD-8E9CDA3E1581}" srcOrd="0" destOrd="0" presId="urn:microsoft.com/office/officeart/2009/layout/CirclePictureHierarchy"/>
    <dgm:cxn modelId="{B7C2ADDC-A835-48C6-96BE-AC8F8AB34158}" type="presOf" srcId="{AA15601D-2750-492F-B9BF-EB48805B59A8}" destId="{A774698A-9E8C-4D7C-A678-76383D5FD2F0}" srcOrd="0" destOrd="0" presId="urn:microsoft.com/office/officeart/2009/layout/CirclePictureHierarchy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EAD308F1-8683-4FBA-A082-49347155FC8F}" type="presOf" srcId="{5103B686-4961-455C-9AD0-071B09657AA4}" destId="{81E0CE8D-E365-4FD0-B3DB-20482DFF7ED3}" srcOrd="0" destOrd="0" presId="urn:microsoft.com/office/officeart/2009/layout/CirclePictureHierarchy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A1985883-6748-4F2C-A1DE-14DD285C44E6}" type="presOf" srcId="{B5957047-B6B3-4164-832F-1193FA69130F}" destId="{853C2307-42A4-4489-995F-6BB73DCF2B8A}" srcOrd="0" destOrd="0" presId="urn:microsoft.com/office/officeart/2009/layout/CirclePictureHierarchy"/>
    <dgm:cxn modelId="{D95976B2-F491-48CF-87B1-97852D62ECDE}" type="presOf" srcId="{156F296D-935B-4C19-A425-D19845E4F86A}" destId="{9B9BB732-9446-4421-8D94-24748E1BD4FE}" srcOrd="0" destOrd="0" presId="urn:microsoft.com/office/officeart/2009/layout/CirclePictureHierarchy"/>
    <dgm:cxn modelId="{8FAFDCD1-4C1E-44C4-BBB9-B061955B4AB5}" type="presOf" srcId="{BF70E609-68E6-46B3-8EE6-F73DCEF04680}" destId="{4CE3E16E-D6BA-4960-8D68-F1B107BA6744}" srcOrd="0" destOrd="0" presId="urn:microsoft.com/office/officeart/2009/layout/CirclePictureHierarchy"/>
    <dgm:cxn modelId="{259C9474-F164-4DEE-8F2A-626C89AA991E}" type="presParOf" srcId="{81E0CE8D-E365-4FD0-B3DB-20482DFF7ED3}" destId="{068B22AE-39AD-47C1-B6B1-FEDC592230A1}" srcOrd="0" destOrd="0" presId="urn:microsoft.com/office/officeart/2009/layout/CirclePictureHierarchy"/>
    <dgm:cxn modelId="{9F41D05E-1780-4336-819F-6BC5C03612B0}" type="presParOf" srcId="{068B22AE-39AD-47C1-B6B1-FEDC592230A1}" destId="{2B97945D-375F-421E-AADF-BDE41F6E3B20}" srcOrd="0" destOrd="0" presId="urn:microsoft.com/office/officeart/2009/layout/CirclePictureHierarchy"/>
    <dgm:cxn modelId="{2AC91194-1352-4A34-B94C-FF37BA785A88}" type="presParOf" srcId="{2B97945D-375F-421E-AADF-BDE41F6E3B20}" destId="{EA4EB2B5-35E5-436C-B93D-1D61C3E95054}" srcOrd="0" destOrd="0" presId="urn:microsoft.com/office/officeart/2009/layout/CirclePictureHierarchy"/>
    <dgm:cxn modelId="{DD051FF9-E38C-4E3A-9764-2C1C2D62958B}" type="presParOf" srcId="{2B97945D-375F-421E-AADF-BDE41F6E3B20}" destId="{BC9AD436-CC84-4285-B6AD-8E9CDA3E1581}" srcOrd="1" destOrd="0" presId="urn:microsoft.com/office/officeart/2009/layout/CirclePictureHierarchy"/>
    <dgm:cxn modelId="{6E46186A-C560-4A2B-ABBC-7012B9E11F8B}" type="presParOf" srcId="{068B22AE-39AD-47C1-B6B1-FEDC592230A1}" destId="{DB9CF996-BACC-49C5-A528-4DEB1E5AB6DA}" srcOrd="1" destOrd="0" presId="urn:microsoft.com/office/officeart/2009/layout/CirclePictureHierarchy"/>
    <dgm:cxn modelId="{3F773B7D-E7A9-474C-8CDB-A7261ABF28DA}" type="presParOf" srcId="{DB9CF996-BACC-49C5-A528-4DEB1E5AB6DA}" destId="{9B9BB732-9446-4421-8D94-24748E1BD4FE}" srcOrd="0" destOrd="0" presId="urn:microsoft.com/office/officeart/2009/layout/CirclePictureHierarchy"/>
    <dgm:cxn modelId="{024B0373-9E4F-4E73-88D3-2C5F9C28951D}" type="presParOf" srcId="{DB9CF996-BACC-49C5-A528-4DEB1E5AB6DA}" destId="{3ED81927-B54C-4065-934E-8BB1F2E758F3}" srcOrd="1" destOrd="0" presId="urn:microsoft.com/office/officeart/2009/layout/CirclePictureHierarchy"/>
    <dgm:cxn modelId="{56B1C912-2A28-4199-8F9A-B5F4FC78C26F}" type="presParOf" srcId="{3ED81927-B54C-4065-934E-8BB1F2E758F3}" destId="{EF188C34-B325-4FA3-9DCD-F46793194A8C}" srcOrd="0" destOrd="0" presId="urn:microsoft.com/office/officeart/2009/layout/CirclePictureHierarchy"/>
    <dgm:cxn modelId="{FCAC9316-34F8-4602-B642-F10341D5B11B}" type="presParOf" srcId="{EF188C34-B325-4FA3-9DCD-F46793194A8C}" destId="{AA7020F1-29E9-40B9-93B4-901D3693EB76}" srcOrd="0" destOrd="0" presId="urn:microsoft.com/office/officeart/2009/layout/CirclePictureHierarchy"/>
    <dgm:cxn modelId="{A32EBD44-89A1-41D9-90B0-535FDB006116}" type="presParOf" srcId="{EF188C34-B325-4FA3-9DCD-F46793194A8C}" destId="{4CE3E16E-D6BA-4960-8D68-F1B107BA6744}" srcOrd="1" destOrd="0" presId="urn:microsoft.com/office/officeart/2009/layout/CirclePictureHierarchy"/>
    <dgm:cxn modelId="{9A2E9DB6-F87F-47EA-AD6F-CAB3D91EDD1C}" type="presParOf" srcId="{3ED81927-B54C-4065-934E-8BB1F2E758F3}" destId="{A3DFC182-9B2C-4B0E-B697-0B9760A213DA}" srcOrd="1" destOrd="0" presId="urn:microsoft.com/office/officeart/2009/layout/CirclePictureHierarchy"/>
    <dgm:cxn modelId="{B7D94D2E-63E3-4425-928D-9A46C5536BC7}" type="presParOf" srcId="{DB9CF996-BACC-49C5-A528-4DEB1E5AB6DA}" destId="{853C2307-42A4-4489-995F-6BB73DCF2B8A}" srcOrd="2" destOrd="0" presId="urn:microsoft.com/office/officeart/2009/layout/CirclePictureHierarchy"/>
    <dgm:cxn modelId="{8AD919BE-0740-4C48-B3A6-B670E0406B6F}" type="presParOf" srcId="{DB9CF996-BACC-49C5-A528-4DEB1E5AB6DA}" destId="{E6B1FEB8-DA7F-4E35-AD29-63BC783F5C9E}" srcOrd="3" destOrd="0" presId="urn:microsoft.com/office/officeart/2009/layout/CirclePictureHierarchy"/>
    <dgm:cxn modelId="{99E11FCC-BAAC-487B-BF82-1A96EBCE507D}" type="presParOf" srcId="{E6B1FEB8-DA7F-4E35-AD29-63BC783F5C9E}" destId="{B5CB5B85-516B-40F8-8287-ADF8A7281F01}" srcOrd="0" destOrd="0" presId="urn:microsoft.com/office/officeart/2009/layout/CirclePictureHierarchy"/>
    <dgm:cxn modelId="{375DFA20-7AC9-46AB-AFBE-91ABAD8845BA}" type="presParOf" srcId="{B5CB5B85-516B-40F8-8287-ADF8A7281F01}" destId="{831F625A-E0F5-4057-8D7E-4E9CD3B90975}" srcOrd="0" destOrd="0" presId="urn:microsoft.com/office/officeart/2009/layout/CirclePictureHierarchy"/>
    <dgm:cxn modelId="{E515D030-81FD-4329-8649-467E7B739DF6}" type="presParOf" srcId="{B5CB5B85-516B-40F8-8287-ADF8A7281F01}" destId="{0CA582C6-0E9B-40CB-A1D1-48A495A82EF4}" srcOrd="1" destOrd="0" presId="urn:microsoft.com/office/officeart/2009/layout/CirclePictureHierarchy"/>
    <dgm:cxn modelId="{57D6DAC8-13DB-4B52-86C5-C1CE21526D07}" type="presParOf" srcId="{E6B1FEB8-DA7F-4E35-AD29-63BC783F5C9E}" destId="{D916002C-2F02-4D7E-A645-466B09D5C8C5}" srcOrd="1" destOrd="0" presId="urn:microsoft.com/office/officeart/2009/layout/CirclePictureHierarchy"/>
    <dgm:cxn modelId="{1BABCACA-F271-4915-826E-5615F0A24865}" type="presParOf" srcId="{DB9CF996-BACC-49C5-A528-4DEB1E5AB6DA}" destId="{23AC6F68-AAB8-46B7-BDC0-725AC0EFCB56}" srcOrd="4" destOrd="0" presId="urn:microsoft.com/office/officeart/2009/layout/CirclePictureHierarchy"/>
    <dgm:cxn modelId="{161F6B92-4753-4AEF-9D38-7D0609C81ECC}" type="presParOf" srcId="{DB9CF996-BACC-49C5-A528-4DEB1E5AB6DA}" destId="{22550E84-7CCC-47E8-90E3-32DF32DDAB79}" srcOrd="5" destOrd="0" presId="urn:microsoft.com/office/officeart/2009/layout/CirclePictureHierarchy"/>
    <dgm:cxn modelId="{833366CF-16AE-4A2F-916B-F95113256125}" type="presParOf" srcId="{22550E84-7CCC-47E8-90E3-32DF32DDAB79}" destId="{0B976409-81D9-482E-BA31-3C4D079E92E3}" srcOrd="0" destOrd="0" presId="urn:microsoft.com/office/officeart/2009/layout/CirclePictureHierarchy"/>
    <dgm:cxn modelId="{D4ABE60E-58F0-4813-8165-985F640D5248}" type="presParOf" srcId="{0B976409-81D9-482E-BA31-3C4D079E92E3}" destId="{DA39205A-8683-4238-AD30-00491E02B2A7}" srcOrd="0" destOrd="0" presId="urn:microsoft.com/office/officeart/2009/layout/CirclePictureHierarchy"/>
    <dgm:cxn modelId="{83FCE44E-5F5A-4367-ACFD-66D171B92BEA}" type="presParOf" srcId="{0B976409-81D9-482E-BA31-3C4D079E92E3}" destId="{A774698A-9E8C-4D7C-A678-76383D5FD2F0}" srcOrd="1" destOrd="0" presId="urn:microsoft.com/office/officeart/2009/layout/CirclePictureHierarchy"/>
    <dgm:cxn modelId="{56925E89-6D10-49B9-BC0A-622891E379D3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C12E0E-EBD2-4B10-8E96-81841D44EBE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xcitation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nhibiton</m:t>
                        </m:r>
                      </m:den>
                    </m:f>
                  </m:oMath>
                </m:oMathPara>
              </a14:m>
              <a:endParaRPr lang="en-US" sz="2400" b="1" dirty="0" smtClean="0"/>
            </a:p>
            <a:p>
              <a:endParaRPr lang="en-US" sz="2400" dirty="0"/>
            </a:p>
          </dgm:t>
        </dgm:pt>
      </mc:Choice>
      <mc:Fallback xmlns="">
        <dgm:pt modelId="{88C12E0E-EBD2-4B10-8E96-81841D44EBEC}">
          <dgm:prSet phldrT="[Text]" custT="1"/>
          <dgm:spPr/>
          <dgm:t>
            <a:bodyPr/>
            <a:lstStyle/>
            <a:p>
              <a:r>
                <a:rPr lang="en-US" sz="3600" b="1" i="0" smtClean="0"/>
                <a:t>E</a:t>
              </a:r>
              <a:r>
                <a:rPr lang="en-US" sz="3600" i="0" smtClean="0"/>
                <a:t>xcitation</a:t>
              </a:r>
              <a:r>
                <a:rPr lang="en-US" sz="3600" b="1" i="0" smtClean="0">
                  <a:latin typeface="Cambria Math" panose="02040503050406030204" pitchFamily="18" charset="0"/>
                </a:rPr>
                <a:t>/</a:t>
              </a:r>
              <a:r>
                <a:rPr lang="en-US" sz="3600" b="1" i="0" smtClean="0"/>
                <a:t>I</a:t>
              </a:r>
              <a:r>
                <a:rPr lang="en-US" sz="3600" i="0" smtClean="0"/>
                <a:t>nhibiton</a:t>
              </a:r>
              <a:endParaRPr lang="en-US" sz="2400" b="1" dirty="0" smtClean="0"/>
            </a:p>
            <a:p>
              <a:endParaRPr lang="en-US" sz="2400" dirty="0"/>
            </a:p>
          </dgm:t>
        </dgm:pt>
      </mc:Fallback>
    </mc:AlternateConten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200" dirty="0" smtClean="0"/>
            <a:t>GABA</a:t>
          </a:r>
          <a:endParaRPr lang="en-US" sz="32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3400" dirty="0" smtClean="0"/>
            <a:t>LYNX1</a:t>
          </a:r>
          <a:endParaRPr lang="en-US" sz="34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 Factors:</a:t>
          </a:r>
        </a:p>
        <a:p>
          <a:r>
            <a:rPr lang="en-US" sz="2400" dirty="0" smtClean="0"/>
            <a:t>(</a:t>
          </a:r>
          <a:r>
            <a:rPr lang="en-US" sz="2400" b="1" dirty="0" smtClean="0"/>
            <a:t>HDAC</a:t>
          </a:r>
          <a:r>
            <a:rPr lang="en-US" sz="2400" dirty="0" smtClean="0"/>
            <a:t> – Histone-</a:t>
          </a:r>
          <a:r>
            <a:rPr lang="en-US" sz="2400" dirty="0" err="1" smtClean="0"/>
            <a:t>Deacetylase</a:t>
          </a:r>
          <a:r>
            <a:rPr lang="en-US" sz="2400" dirty="0" smtClean="0"/>
            <a:t>..)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10033" custLinFactNeighborY="-359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ScaleX="129573" custLinFactNeighborX="-67493" custLinFactNeighborY="47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X="-1605" custLinFactNeighborX="-100000" custLinFactNeighborY="-5572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FlipHor="1" custScaleX="182141" custScaleY="121776" custLinFactNeighborX="-32420" custLinFactNeighborY="-23324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4874B078-D082-46E0-9EFB-BAE8F4FEE604}" type="presOf" srcId="{D21F4B08-8AD5-423D-9ED8-239A9F28507F}" destId="{23AC6F68-AAB8-46B7-BDC0-725AC0EFCB56}" srcOrd="0" destOrd="0" presId="urn:microsoft.com/office/officeart/2009/layout/CirclePictureHierarchy"/>
    <dgm:cxn modelId="{ADCF5A8A-3004-4082-BF15-CB82541B8612}" type="presOf" srcId="{BF70E609-68E6-46B3-8EE6-F73DCEF04680}" destId="{4CE3E16E-D6BA-4960-8D68-F1B107BA6744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237AC64D-551D-449C-80E4-8EFFE5263976}" type="presOf" srcId="{AA15601D-2750-492F-B9BF-EB48805B59A8}" destId="{A774698A-9E8C-4D7C-A678-76383D5FD2F0}" srcOrd="0" destOrd="0" presId="urn:microsoft.com/office/officeart/2009/layout/CirclePictureHierarchy"/>
    <dgm:cxn modelId="{CEEF887C-CC0E-480A-97AB-E6CCB9682DF2}" type="presOf" srcId="{156F296D-935B-4C19-A425-D19845E4F86A}" destId="{9B9BB732-9446-4421-8D94-24748E1BD4FE}" srcOrd="0" destOrd="0" presId="urn:microsoft.com/office/officeart/2009/layout/CirclePictureHierarchy"/>
    <dgm:cxn modelId="{8E712FCA-6530-4437-8D05-EA3A91115BF6}" type="presOf" srcId="{860B196F-D31F-4D94-8498-8047FA3DABDF}" destId="{0CA582C6-0E9B-40CB-A1D1-48A495A82EF4}" srcOrd="0" destOrd="0" presId="urn:microsoft.com/office/officeart/2009/layout/CirclePictureHierarchy"/>
    <dgm:cxn modelId="{CFC541D3-1364-45EC-BAC1-B17BF97E7F42}" type="presOf" srcId="{5103B686-4961-455C-9AD0-071B09657AA4}" destId="{81E0CE8D-E365-4FD0-B3DB-20482DFF7ED3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DBEC0FBA-0B4C-4D2C-AD29-A19A934640C3}" type="presOf" srcId="{88C12E0E-EBD2-4B10-8E96-81841D44EBEC}" destId="{BC9AD436-CC84-4285-B6AD-8E9CDA3E1581}" srcOrd="0" destOrd="0" presId="urn:microsoft.com/office/officeart/2009/layout/CirclePictureHierarchy"/>
    <dgm:cxn modelId="{2B70B92D-CAE9-4955-9E72-1D1D83E83321}" type="presOf" srcId="{B5957047-B6B3-4164-832F-1193FA69130F}" destId="{853C2307-42A4-4489-995F-6BB73DCF2B8A}" srcOrd="0" destOrd="0" presId="urn:microsoft.com/office/officeart/2009/layout/CirclePictureHierarchy"/>
    <dgm:cxn modelId="{37CCBBF1-955B-4CA8-A260-C9F14A643AE3}" type="presParOf" srcId="{81E0CE8D-E365-4FD0-B3DB-20482DFF7ED3}" destId="{068B22AE-39AD-47C1-B6B1-FEDC592230A1}" srcOrd="0" destOrd="0" presId="urn:microsoft.com/office/officeart/2009/layout/CirclePictureHierarchy"/>
    <dgm:cxn modelId="{AD8E6953-FE8F-4BF5-AD78-380DCBFB1FD2}" type="presParOf" srcId="{068B22AE-39AD-47C1-B6B1-FEDC592230A1}" destId="{2B97945D-375F-421E-AADF-BDE41F6E3B20}" srcOrd="0" destOrd="0" presId="urn:microsoft.com/office/officeart/2009/layout/CirclePictureHierarchy"/>
    <dgm:cxn modelId="{D03F340E-075F-4817-A375-ECA6943C8023}" type="presParOf" srcId="{2B97945D-375F-421E-AADF-BDE41F6E3B20}" destId="{EA4EB2B5-35E5-436C-B93D-1D61C3E95054}" srcOrd="0" destOrd="0" presId="urn:microsoft.com/office/officeart/2009/layout/CirclePictureHierarchy"/>
    <dgm:cxn modelId="{778B8469-AF2F-4952-9BB3-723DEF3C9FDE}" type="presParOf" srcId="{2B97945D-375F-421E-AADF-BDE41F6E3B20}" destId="{BC9AD436-CC84-4285-B6AD-8E9CDA3E1581}" srcOrd="1" destOrd="0" presId="urn:microsoft.com/office/officeart/2009/layout/CirclePictureHierarchy"/>
    <dgm:cxn modelId="{1DBA1781-EF96-4E91-8BC5-25ED71369D10}" type="presParOf" srcId="{068B22AE-39AD-47C1-B6B1-FEDC592230A1}" destId="{DB9CF996-BACC-49C5-A528-4DEB1E5AB6DA}" srcOrd="1" destOrd="0" presId="urn:microsoft.com/office/officeart/2009/layout/CirclePictureHierarchy"/>
    <dgm:cxn modelId="{249DC601-EB14-4F9A-83CE-93FBB92FCBC0}" type="presParOf" srcId="{DB9CF996-BACC-49C5-A528-4DEB1E5AB6DA}" destId="{9B9BB732-9446-4421-8D94-24748E1BD4FE}" srcOrd="0" destOrd="0" presId="urn:microsoft.com/office/officeart/2009/layout/CirclePictureHierarchy"/>
    <dgm:cxn modelId="{AE22358D-80E6-4269-979E-2F578C819737}" type="presParOf" srcId="{DB9CF996-BACC-49C5-A528-4DEB1E5AB6DA}" destId="{3ED81927-B54C-4065-934E-8BB1F2E758F3}" srcOrd="1" destOrd="0" presId="urn:microsoft.com/office/officeart/2009/layout/CirclePictureHierarchy"/>
    <dgm:cxn modelId="{C21FD828-0620-430E-BC34-4F6C3946BDC2}" type="presParOf" srcId="{3ED81927-B54C-4065-934E-8BB1F2E758F3}" destId="{EF188C34-B325-4FA3-9DCD-F46793194A8C}" srcOrd="0" destOrd="0" presId="urn:microsoft.com/office/officeart/2009/layout/CirclePictureHierarchy"/>
    <dgm:cxn modelId="{18F3535E-92A0-4EEC-96EB-E6CF4D2C34A1}" type="presParOf" srcId="{EF188C34-B325-4FA3-9DCD-F46793194A8C}" destId="{AA7020F1-29E9-40B9-93B4-901D3693EB76}" srcOrd="0" destOrd="0" presId="urn:microsoft.com/office/officeart/2009/layout/CirclePictureHierarchy"/>
    <dgm:cxn modelId="{37DC61BF-D19B-46E7-B4D0-1082ADF446F2}" type="presParOf" srcId="{EF188C34-B325-4FA3-9DCD-F46793194A8C}" destId="{4CE3E16E-D6BA-4960-8D68-F1B107BA6744}" srcOrd="1" destOrd="0" presId="urn:microsoft.com/office/officeart/2009/layout/CirclePictureHierarchy"/>
    <dgm:cxn modelId="{B58F89E0-6FAC-4007-98B4-43F84F98D83A}" type="presParOf" srcId="{3ED81927-B54C-4065-934E-8BB1F2E758F3}" destId="{A3DFC182-9B2C-4B0E-B697-0B9760A213DA}" srcOrd="1" destOrd="0" presId="urn:microsoft.com/office/officeart/2009/layout/CirclePictureHierarchy"/>
    <dgm:cxn modelId="{582688DD-3C46-45D1-A38C-9FE48EB60B55}" type="presParOf" srcId="{DB9CF996-BACC-49C5-A528-4DEB1E5AB6DA}" destId="{853C2307-42A4-4489-995F-6BB73DCF2B8A}" srcOrd="2" destOrd="0" presId="urn:microsoft.com/office/officeart/2009/layout/CirclePictureHierarchy"/>
    <dgm:cxn modelId="{DBD19BDB-B58E-4EBE-9A13-A881B9967348}" type="presParOf" srcId="{DB9CF996-BACC-49C5-A528-4DEB1E5AB6DA}" destId="{E6B1FEB8-DA7F-4E35-AD29-63BC783F5C9E}" srcOrd="3" destOrd="0" presId="urn:microsoft.com/office/officeart/2009/layout/CirclePictureHierarchy"/>
    <dgm:cxn modelId="{4D3BCB5C-53F7-4D11-A439-9806C1F0DE7E}" type="presParOf" srcId="{E6B1FEB8-DA7F-4E35-AD29-63BC783F5C9E}" destId="{B5CB5B85-516B-40F8-8287-ADF8A7281F01}" srcOrd="0" destOrd="0" presId="urn:microsoft.com/office/officeart/2009/layout/CirclePictureHierarchy"/>
    <dgm:cxn modelId="{4FC50903-1956-4458-97FA-DBBBF12E64E7}" type="presParOf" srcId="{B5CB5B85-516B-40F8-8287-ADF8A7281F01}" destId="{831F625A-E0F5-4057-8D7E-4E9CD3B90975}" srcOrd="0" destOrd="0" presId="urn:microsoft.com/office/officeart/2009/layout/CirclePictureHierarchy"/>
    <dgm:cxn modelId="{91687B5E-0746-4C6C-BBF0-61E2D63460E0}" type="presParOf" srcId="{B5CB5B85-516B-40F8-8287-ADF8A7281F01}" destId="{0CA582C6-0E9B-40CB-A1D1-48A495A82EF4}" srcOrd="1" destOrd="0" presId="urn:microsoft.com/office/officeart/2009/layout/CirclePictureHierarchy"/>
    <dgm:cxn modelId="{94DCC3C6-53BA-4AC8-B259-034219705D98}" type="presParOf" srcId="{E6B1FEB8-DA7F-4E35-AD29-63BC783F5C9E}" destId="{D916002C-2F02-4D7E-A645-466B09D5C8C5}" srcOrd="1" destOrd="0" presId="urn:microsoft.com/office/officeart/2009/layout/CirclePictureHierarchy"/>
    <dgm:cxn modelId="{F973DF67-8BE2-4D11-9CA1-95970093F287}" type="presParOf" srcId="{DB9CF996-BACC-49C5-A528-4DEB1E5AB6DA}" destId="{23AC6F68-AAB8-46B7-BDC0-725AC0EFCB56}" srcOrd="4" destOrd="0" presId="urn:microsoft.com/office/officeart/2009/layout/CirclePictureHierarchy"/>
    <dgm:cxn modelId="{504CA09B-2721-4DFC-B1FE-D3E82AA3791A}" type="presParOf" srcId="{DB9CF996-BACC-49C5-A528-4DEB1E5AB6DA}" destId="{22550E84-7CCC-47E8-90E3-32DF32DDAB79}" srcOrd="5" destOrd="0" presId="urn:microsoft.com/office/officeart/2009/layout/CirclePictureHierarchy"/>
    <dgm:cxn modelId="{26E8654E-B538-47C5-AFC1-4ACB1D955C72}" type="presParOf" srcId="{22550E84-7CCC-47E8-90E3-32DF32DDAB79}" destId="{0B976409-81D9-482E-BA31-3C4D079E92E3}" srcOrd="0" destOrd="0" presId="urn:microsoft.com/office/officeart/2009/layout/CirclePictureHierarchy"/>
    <dgm:cxn modelId="{FE6B4766-E286-4FC7-8591-687BE068D027}" type="presParOf" srcId="{0B976409-81D9-482E-BA31-3C4D079E92E3}" destId="{DA39205A-8683-4238-AD30-00491E02B2A7}" srcOrd="0" destOrd="0" presId="urn:microsoft.com/office/officeart/2009/layout/CirclePictureHierarchy"/>
    <dgm:cxn modelId="{180846F4-9ECA-4763-AB88-E53BCF040E9C}" type="presParOf" srcId="{0B976409-81D9-482E-BA31-3C4D079E92E3}" destId="{A774698A-9E8C-4D7C-A678-76383D5FD2F0}" srcOrd="1" destOrd="0" presId="urn:microsoft.com/office/officeart/2009/layout/CirclePictureHierarchy"/>
    <dgm:cxn modelId="{E3371110-9214-426A-BEBD-2E2AD08FACF7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12E0E-EBD2-4B10-8E96-81841D44EBEC}">
      <dgm:prSet phldrT="[Text]" custT="1"/>
      <dgm:spPr>
        <a:blipFill rotWithShape="0">
          <a:blip xmlns:r="http://schemas.openxmlformats.org/officeDocument/2006/relationships" r:embed="rId1"/>
          <a:stretch>
            <a:fillRect t="-47826" r="-5043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200" dirty="0" smtClean="0"/>
            <a:t>GABA</a:t>
          </a:r>
          <a:endParaRPr lang="en-US" sz="32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3400" dirty="0" smtClean="0"/>
            <a:t>LYNX1</a:t>
          </a:r>
          <a:endParaRPr lang="en-US" sz="34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 Factors:</a:t>
          </a:r>
        </a:p>
        <a:p>
          <a:r>
            <a:rPr lang="en-US" sz="2400" dirty="0" smtClean="0"/>
            <a:t>(</a:t>
          </a:r>
          <a:r>
            <a:rPr lang="en-US" sz="2400" b="1" dirty="0" smtClean="0"/>
            <a:t>HDAC</a:t>
          </a:r>
          <a:r>
            <a:rPr lang="en-US" sz="2400" dirty="0" smtClean="0"/>
            <a:t> – Histone-</a:t>
          </a:r>
          <a:r>
            <a:rPr lang="en-US" sz="2400" dirty="0" err="1" smtClean="0"/>
            <a:t>Deacetylase</a:t>
          </a:r>
          <a:r>
            <a:rPr lang="en-US" sz="2400" dirty="0" smtClean="0"/>
            <a:t>..)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10033" custLinFactNeighborY="-3594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ScaleX="129573" custLinFactNeighborX="-67493" custLinFactNeighborY="47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X="-1605" custLinFactNeighborX="-100000" custLinFactNeighborY="-5572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FlipHor="1" custScaleX="182141" custScaleY="121776" custLinFactNeighborX="-32420" custLinFactNeighborY="-23324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4874B078-D082-46E0-9EFB-BAE8F4FEE604}" type="presOf" srcId="{D21F4B08-8AD5-423D-9ED8-239A9F28507F}" destId="{23AC6F68-AAB8-46B7-BDC0-725AC0EFCB56}" srcOrd="0" destOrd="0" presId="urn:microsoft.com/office/officeart/2009/layout/CirclePictureHierarchy"/>
    <dgm:cxn modelId="{ADCF5A8A-3004-4082-BF15-CB82541B8612}" type="presOf" srcId="{BF70E609-68E6-46B3-8EE6-F73DCEF04680}" destId="{4CE3E16E-D6BA-4960-8D68-F1B107BA6744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237AC64D-551D-449C-80E4-8EFFE5263976}" type="presOf" srcId="{AA15601D-2750-492F-B9BF-EB48805B59A8}" destId="{A774698A-9E8C-4D7C-A678-76383D5FD2F0}" srcOrd="0" destOrd="0" presId="urn:microsoft.com/office/officeart/2009/layout/CirclePictureHierarchy"/>
    <dgm:cxn modelId="{CEEF887C-CC0E-480A-97AB-E6CCB9682DF2}" type="presOf" srcId="{156F296D-935B-4C19-A425-D19845E4F86A}" destId="{9B9BB732-9446-4421-8D94-24748E1BD4FE}" srcOrd="0" destOrd="0" presId="urn:microsoft.com/office/officeart/2009/layout/CirclePictureHierarchy"/>
    <dgm:cxn modelId="{8E712FCA-6530-4437-8D05-EA3A91115BF6}" type="presOf" srcId="{860B196F-D31F-4D94-8498-8047FA3DABDF}" destId="{0CA582C6-0E9B-40CB-A1D1-48A495A82EF4}" srcOrd="0" destOrd="0" presId="urn:microsoft.com/office/officeart/2009/layout/CirclePictureHierarchy"/>
    <dgm:cxn modelId="{CFC541D3-1364-45EC-BAC1-B17BF97E7F42}" type="presOf" srcId="{5103B686-4961-455C-9AD0-071B09657AA4}" destId="{81E0CE8D-E365-4FD0-B3DB-20482DFF7ED3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DBEC0FBA-0B4C-4D2C-AD29-A19A934640C3}" type="presOf" srcId="{88C12E0E-EBD2-4B10-8E96-81841D44EBEC}" destId="{BC9AD436-CC84-4285-B6AD-8E9CDA3E1581}" srcOrd="0" destOrd="0" presId="urn:microsoft.com/office/officeart/2009/layout/CirclePictureHierarchy"/>
    <dgm:cxn modelId="{2B70B92D-CAE9-4955-9E72-1D1D83E83321}" type="presOf" srcId="{B5957047-B6B3-4164-832F-1193FA69130F}" destId="{853C2307-42A4-4489-995F-6BB73DCF2B8A}" srcOrd="0" destOrd="0" presId="urn:microsoft.com/office/officeart/2009/layout/CirclePictureHierarchy"/>
    <dgm:cxn modelId="{37CCBBF1-955B-4CA8-A260-C9F14A643AE3}" type="presParOf" srcId="{81E0CE8D-E365-4FD0-B3DB-20482DFF7ED3}" destId="{068B22AE-39AD-47C1-B6B1-FEDC592230A1}" srcOrd="0" destOrd="0" presId="urn:microsoft.com/office/officeart/2009/layout/CirclePictureHierarchy"/>
    <dgm:cxn modelId="{AD8E6953-FE8F-4BF5-AD78-380DCBFB1FD2}" type="presParOf" srcId="{068B22AE-39AD-47C1-B6B1-FEDC592230A1}" destId="{2B97945D-375F-421E-AADF-BDE41F6E3B20}" srcOrd="0" destOrd="0" presId="urn:microsoft.com/office/officeart/2009/layout/CirclePictureHierarchy"/>
    <dgm:cxn modelId="{D03F340E-075F-4817-A375-ECA6943C8023}" type="presParOf" srcId="{2B97945D-375F-421E-AADF-BDE41F6E3B20}" destId="{EA4EB2B5-35E5-436C-B93D-1D61C3E95054}" srcOrd="0" destOrd="0" presId="urn:microsoft.com/office/officeart/2009/layout/CirclePictureHierarchy"/>
    <dgm:cxn modelId="{778B8469-AF2F-4952-9BB3-723DEF3C9FDE}" type="presParOf" srcId="{2B97945D-375F-421E-AADF-BDE41F6E3B20}" destId="{BC9AD436-CC84-4285-B6AD-8E9CDA3E1581}" srcOrd="1" destOrd="0" presId="urn:microsoft.com/office/officeart/2009/layout/CirclePictureHierarchy"/>
    <dgm:cxn modelId="{1DBA1781-EF96-4E91-8BC5-25ED71369D10}" type="presParOf" srcId="{068B22AE-39AD-47C1-B6B1-FEDC592230A1}" destId="{DB9CF996-BACC-49C5-A528-4DEB1E5AB6DA}" srcOrd="1" destOrd="0" presId="urn:microsoft.com/office/officeart/2009/layout/CirclePictureHierarchy"/>
    <dgm:cxn modelId="{249DC601-EB14-4F9A-83CE-93FBB92FCBC0}" type="presParOf" srcId="{DB9CF996-BACC-49C5-A528-4DEB1E5AB6DA}" destId="{9B9BB732-9446-4421-8D94-24748E1BD4FE}" srcOrd="0" destOrd="0" presId="urn:microsoft.com/office/officeart/2009/layout/CirclePictureHierarchy"/>
    <dgm:cxn modelId="{AE22358D-80E6-4269-979E-2F578C819737}" type="presParOf" srcId="{DB9CF996-BACC-49C5-A528-4DEB1E5AB6DA}" destId="{3ED81927-B54C-4065-934E-8BB1F2E758F3}" srcOrd="1" destOrd="0" presId="urn:microsoft.com/office/officeart/2009/layout/CirclePictureHierarchy"/>
    <dgm:cxn modelId="{C21FD828-0620-430E-BC34-4F6C3946BDC2}" type="presParOf" srcId="{3ED81927-B54C-4065-934E-8BB1F2E758F3}" destId="{EF188C34-B325-4FA3-9DCD-F46793194A8C}" srcOrd="0" destOrd="0" presId="urn:microsoft.com/office/officeart/2009/layout/CirclePictureHierarchy"/>
    <dgm:cxn modelId="{18F3535E-92A0-4EEC-96EB-E6CF4D2C34A1}" type="presParOf" srcId="{EF188C34-B325-4FA3-9DCD-F46793194A8C}" destId="{AA7020F1-29E9-40B9-93B4-901D3693EB76}" srcOrd="0" destOrd="0" presId="urn:microsoft.com/office/officeart/2009/layout/CirclePictureHierarchy"/>
    <dgm:cxn modelId="{37DC61BF-D19B-46E7-B4D0-1082ADF446F2}" type="presParOf" srcId="{EF188C34-B325-4FA3-9DCD-F46793194A8C}" destId="{4CE3E16E-D6BA-4960-8D68-F1B107BA6744}" srcOrd="1" destOrd="0" presId="urn:microsoft.com/office/officeart/2009/layout/CirclePictureHierarchy"/>
    <dgm:cxn modelId="{B58F89E0-6FAC-4007-98B4-43F84F98D83A}" type="presParOf" srcId="{3ED81927-B54C-4065-934E-8BB1F2E758F3}" destId="{A3DFC182-9B2C-4B0E-B697-0B9760A213DA}" srcOrd="1" destOrd="0" presId="urn:microsoft.com/office/officeart/2009/layout/CirclePictureHierarchy"/>
    <dgm:cxn modelId="{582688DD-3C46-45D1-A38C-9FE48EB60B55}" type="presParOf" srcId="{DB9CF996-BACC-49C5-A528-4DEB1E5AB6DA}" destId="{853C2307-42A4-4489-995F-6BB73DCF2B8A}" srcOrd="2" destOrd="0" presId="urn:microsoft.com/office/officeart/2009/layout/CirclePictureHierarchy"/>
    <dgm:cxn modelId="{DBD19BDB-B58E-4EBE-9A13-A881B9967348}" type="presParOf" srcId="{DB9CF996-BACC-49C5-A528-4DEB1E5AB6DA}" destId="{E6B1FEB8-DA7F-4E35-AD29-63BC783F5C9E}" srcOrd="3" destOrd="0" presId="urn:microsoft.com/office/officeart/2009/layout/CirclePictureHierarchy"/>
    <dgm:cxn modelId="{4D3BCB5C-53F7-4D11-A439-9806C1F0DE7E}" type="presParOf" srcId="{E6B1FEB8-DA7F-4E35-AD29-63BC783F5C9E}" destId="{B5CB5B85-516B-40F8-8287-ADF8A7281F01}" srcOrd="0" destOrd="0" presId="urn:microsoft.com/office/officeart/2009/layout/CirclePictureHierarchy"/>
    <dgm:cxn modelId="{4FC50903-1956-4458-97FA-DBBBF12E64E7}" type="presParOf" srcId="{B5CB5B85-516B-40F8-8287-ADF8A7281F01}" destId="{831F625A-E0F5-4057-8D7E-4E9CD3B90975}" srcOrd="0" destOrd="0" presId="urn:microsoft.com/office/officeart/2009/layout/CirclePictureHierarchy"/>
    <dgm:cxn modelId="{91687B5E-0746-4C6C-BBF0-61E2D63460E0}" type="presParOf" srcId="{B5CB5B85-516B-40F8-8287-ADF8A7281F01}" destId="{0CA582C6-0E9B-40CB-A1D1-48A495A82EF4}" srcOrd="1" destOrd="0" presId="urn:microsoft.com/office/officeart/2009/layout/CirclePictureHierarchy"/>
    <dgm:cxn modelId="{94DCC3C6-53BA-4AC8-B259-034219705D98}" type="presParOf" srcId="{E6B1FEB8-DA7F-4E35-AD29-63BC783F5C9E}" destId="{D916002C-2F02-4D7E-A645-466B09D5C8C5}" srcOrd="1" destOrd="0" presId="urn:microsoft.com/office/officeart/2009/layout/CirclePictureHierarchy"/>
    <dgm:cxn modelId="{F973DF67-8BE2-4D11-9CA1-95970093F287}" type="presParOf" srcId="{DB9CF996-BACC-49C5-A528-4DEB1E5AB6DA}" destId="{23AC6F68-AAB8-46B7-BDC0-725AC0EFCB56}" srcOrd="4" destOrd="0" presId="urn:microsoft.com/office/officeart/2009/layout/CirclePictureHierarchy"/>
    <dgm:cxn modelId="{504CA09B-2721-4DFC-B1FE-D3E82AA3791A}" type="presParOf" srcId="{DB9CF996-BACC-49C5-A528-4DEB1E5AB6DA}" destId="{22550E84-7CCC-47E8-90E3-32DF32DDAB79}" srcOrd="5" destOrd="0" presId="urn:microsoft.com/office/officeart/2009/layout/CirclePictureHierarchy"/>
    <dgm:cxn modelId="{26E8654E-B538-47C5-AFC1-4ACB1D955C72}" type="presParOf" srcId="{22550E84-7CCC-47E8-90E3-32DF32DDAB79}" destId="{0B976409-81D9-482E-BA31-3C4D079E92E3}" srcOrd="0" destOrd="0" presId="urn:microsoft.com/office/officeart/2009/layout/CirclePictureHierarchy"/>
    <dgm:cxn modelId="{FE6B4766-E286-4FC7-8591-687BE068D027}" type="presParOf" srcId="{0B976409-81D9-482E-BA31-3C4D079E92E3}" destId="{DA39205A-8683-4238-AD30-00491E02B2A7}" srcOrd="0" destOrd="0" presId="urn:microsoft.com/office/officeart/2009/layout/CirclePictureHierarchy"/>
    <dgm:cxn modelId="{180846F4-9ECA-4763-AB88-E53BCF040E9C}" type="presParOf" srcId="{0B976409-81D9-482E-BA31-3C4D079E92E3}" destId="{A774698A-9E8C-4D7C-A678-76383D5FD2F0}" srcOrd="1" destOrd="0" presId="urn:microsoft.com/office/officeart/2009/layout/CirclePictureHierarchy"/>
    <dgm:cxn modelId="{E3371110-9214-426A-BEBD-2E2AD08FACF7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797A6-15CE-4D14-B268-04F6AA5990FA}">
      <dsp:nvSpPr>
        <dsp:cNvPr id="0" name=""/>
        <dsp:cNvSpPr/>
      </dsp:nvSpPr>
      <dsp:spPr>
        <a:xfrm>
          <a:off x="6318157" y="3174865"/>
          <a:ext cx="162563" cy="513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3067"/>
              </a:lnTo>
              <a:lnTo>
                <a:pt x="162563" y="513067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518A3-9799-40D7-A50A-4FC38D808A3C}">
      <dsp:nvSpPr>
        <dsp:cNvPr id="0" name=""/>
        <dsp:cNvSpPr/>
      </dsp:nvSpPr>
      <dsp:spPr>
        <a:xfrm>
          <a:off x="5198670" y="892747"/>
          <a:ext cx="2087835" cy="1411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870"/>
              </a:lnTo>
              <a:lnTo>
                <a:pt x="2087835" y="1276870"/>
              </a:lnTo>
              <a:lnTo>
                <a:pt x="2087835" y="1411508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4E7F0E-AA8F-4654-AEC9-E668505842F7}">
      <dsp:nvSpPr>
        <dsp:cNvPr id="0" name=""/>
        <dsp:cNvSpPr/>
      </dsp:nvSpPr>
      <dsp:spPr>
        <a:xfrm>
          <a:off x="4212464" y="892747"/>
          <a:ext cx="986205" cy="619419"/>
        </a:xfrm>
        <a:custGeom>
          <a:avLst/>
          <a:gdLst/>
          <a:ahLst/>
          <a:cxnLst/>
          <a:rect l="0" t="0" r="0" b="0"/>
          <a:pathLst>
            <a:path>
              <a:moveTo>
                <a:pt x="986205" y="0"/>
              </a:moveTo>
              <a:lnTo>
                <a:pt x="986205" y="484780"/>
              </a:lnTo>
              <a:lnTo>
                <a:pt x="0" y="484780"/>
              </a:lnTo>
              <a:lnTo>
                <a:pt x="0" y="619419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151B6-12FB-4018-B2AF-B47823CB2669}">
      <dsp:nvSpPr>
        <dsp:cNvPr id="0" name=""/>
        <dsp:cNvSpPr/>
      </dsp:nvSpPr>
      <dsp:spPr>
        <a:xfrm>
          <a:off x="491164" y="3655831"/>
          <a:ext cx="876981" cy="810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0595"/>
              </a:lnTo>
              <a:lnTo>
                <a:pt x="876981" y="810595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F02556-5E4B-43A7-9E23-6A0509062B75}">
      <dsp:nvSpPr>
        <dsp:cNvPr id="0" name=""/>
        <dsp:cNvSpPr/>
      </dsp:nvSpPr>
      <dsp:spPr>
        <a:xfrm>
          <a:off x="1205050" y="2144440"/>
          <a:ext cx="91440" cy="4478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3206"/>
              </a:lnTo>
              <a:lnTo>
                <a:pt x="98626" y="313206"/>
              </a:lnTo>
              <a:lnTo>
                <a:pt x="98626" y="447845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09BA6-910A-4850-A6FF-6495223EEF07}">
      <dsp:nvSpPr>
        <dsp:cNvPr id="0" name=""/>
        <dsp:cNvSpPr/>
      </dsp:nvSpPr>
      <dsp:spPr>
        <a:xfrm>
          <a:off x="1250770" y="892747"/>
          <a:ext cx="3947899" cy="187371"/>
        </a:xfrm>
        <a:custGeom>
          <a:avLst/>
          <a:gdLst/>
          <a:ahLst/>
          <a:cxnLst/>
          <a:rect l="0" t="0" r="0" b="0"/>
          <a:pathLst>
            <a:path>
              <a:moveTo>
                <a:pt x="3947899" y="0"/>
              </a:moveTo>
              <a:lnTo>
                <a:pt x="3947899" y="52733"/>
              </a:lnTo>
              <a:lnTo>
                <a:pt x="0" y="52733"/>
              </a:lnTo>
              <a:lnTo>
                <a:pt x="0" y="187371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E72B5-6ACB-4E83-AC59-5AC8AC276F78}">
      <dsp:nvSpPr>
        <dsp:cNvPr id="0" name=""/>
        <dsp:cNvSpPr/>
      </dsp:nvSpPr>
      <dsp:spPr>
        <a:xfrm>
          <a:off x="3693178" y="302308"/>
          <a:ext cx="3010984" cy="590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smtClean="0">
              <a:solidFill>
                <a:schemeClr val="accent2">
                  <a:lumMod val="60000"/>
                  <a:lumOff val="40000"/>
                </a:schemeClr>
              </a:solidFill>
            </a:rPr>
            <a:t>Rat Brain:</a:t>
          </a:r>
          <a:endParaRPr lang="en-US" sz="4000" kern="1200">
            <a:solidFill>
              <a:schemeClr val="accent2">
                <a:lumMod val="60000"/>
                <a:lumOff val="40000"/>
              </a:schemeClr>
            </a:solidFill>
          </a:endParaRPr>
        </a:p>
      </dsp:txBody>
      <dsp:txXfrm>
        <a:off x="3693178" y="302308"/>
        <a:ext cx="3010984" cy="590439"/>
      </dsp:txXfrm>
    </dsp:sp>
    <dsp:sp modelId="{D129D9E7-0DAA-40E8-9399-3C67445BA36A}">
      <dsp:nvSpPr>
        <dsp:cNvPr id="0" name=""/>
        <dsp:cNvSpPr/>
      </dsp:nvSpPr>
      <dsp:spPr>
        <a:xfrm>
          <a:off x="197284" y="1080119"/>
          <a:ext cx="2106972" cy="1064321"/>
        </a:xfrm>
        <a:prstGeom prst="rect">
          <a:avLst/>
        </a:prstGeom>
        <a:solidFill>
          <a:schemeClr val="accent5">
            <a:lumMod val="50000"/>
            <a:alpha val="65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Rat brain: ~331.65 million cells</a:t>
          </a:r>
        </a:p>
      </dsp:txBody>
      <dsp:txXfrm>
        <a:off x="197284" y="1080119"/>
        <a:ext cx="2106972" cy="1064321"/>
      </dsp:txXfrm>
    </dsp:sp>
    <dsp:sp modelId="{83E486F7-B865-4E34-8C9C-296DF3A64296}">
      <dsp:nvSpPr>
        <dsp:cNvPr id="0" name=""/>
        <dsp:cNvSpPr/>
      </dsp:nvSpPr>
      <dsp:spPr>
        <a:xfrm>
          <a:off x="288036" y="2592286"/>
          <a:ext cx="2031280" cy="1063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60% Neurons (200,000,000)</a:t>
          </a:r>
        </a:p>
      </dsp:txBody>
      <dsp:txXfrm>
        <a:off x="288036" y="2592286"/>
        <a:ext cx="2031280" cy="1063545"/>
      </dsp:txXfrm>
    </dsp:sp>
    <dsp:sp modelId="{1E710480-EB89-424A-9F1B-6F72AA64A3AA}">
      <dsp:nvSpPr>
        <dsp:cNvPr id="0" name=""/>
        <dsp:cNvSpPr/>
      </dsp:nvSpPr>
      <dsp:spPr>
        <a:xfrm>
          <a:off x="1368146" y="3888435"/>
          <a:ext cx="2622406" cy="1155984"/>
        </a:xfrm>
        <a:prstGeom prst="rect">
          <a:avLst/>
        </a:prstGeom>
        <a:solidFill>
          <a:schemeClr val="accent5">
            <a:lumMod val="5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/>
            <a:t>More Neurons Than Glia!!!!</a:t>
          </a:r>
        </a:p>
      </dsp:txBody>
      <dsp:txXfrm>
        <a:off x="1368146" y="3888435"/>
        <a:ext cx="2622406" cy="1155984"/>
      </dsp:txXfrm>
    </dsp:sp>
    <dsp:sp modelId="{0DE9CD38-16E0-45E5-805E-BD0BB1C9BE65}">
      <dsp:nvSpPr>
        <dsp:cNvPr id="0" name=""/>
        <dsp:cNvSpPr/>
      </dsp:nvSpPr>
      <dsp:spPr>
        <a:xfrm>
          <a:off x="2545849" y="1512167"/>
          <a:ext cx="3333231" cy="2179055"/>
        </a:xfrm>
        <a:prstGeom prst="rect">
          <a:avLst/>
        </a:prstGeom>
        <a:solidFill>
          <a:schemeClr val="tx2">
            <a:lumMod val="50000"/>
            <a:alpha val="79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 No </a:t>
          </a:r>
          <a:r>
            <a:rPr lang="en-US" sz="3200" kern="1200" smtClean="0"/>
            <a:t>correlation </a:t>
          </a:r>
          <a:r>
            <a:rPr lang="en-US" sz="2800" kern="1200" smtClean="0"/>
            <a:t>between Brain Weight &amp; Cell #! </a:t>
          </a:r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(±17% ~ ±3% )</a:t>
          </a:r>
          <a:endParaRPr lang="en-US" sz="2800" b="1" kern="1200" smtClean="0"/>
        </a:p>
      </dsp:txBody>
      <dsp:txXfrm>
        <a:off x="2545849" y="1512167"/>
        <a:ext cx="3333231" cy="2179055"/>
      </dsp:txXfrm>
    </dsp:sp>
    <dsp:sp modelId="{14121BFB-2FB7-459E-A98F-0258AF6E3B86}">
      <dsp:nvSpPr>
        <dsp:cNvPr id="0" name=""/>
        <dsp:cNvSpPr/>
      </dsp:nvSpPr>
      <dsp:spPr>
        <a:xfrm>
          <a:off x="6076070" y="2304256"/>
          <a:ext cx="2420871" cy="870609"/>
        </a:xfrm>
        <a:prstGeom prst="rect">
          <a:avLst/>
        </a:prstGeom>
        <a:solidFill>
          <a:schemeClr val="accent5">
            <a:lumMod val="75000"/>
            <a:alpha val="83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/>
            <a:t>Cerebellum</a:t>
          </a:r>
          <a:r>
            <a:rPr lang="en-US" sz="2000" kern="1200" smtClean="0"/>
            <a:t>: </a:t>
          </a:r>
          <a:r>
            <a:rPr lang="en-US" sz="2000" u="sng" kern="1200" smtClean="0"/>
            <a:t>70%</a:t>
          </a:r>
          <a:r>
            <a:rPr lang="en-US" sz="2000" kern="1200" smtClean="0"/>
            <a:t> of Neurons. (140,000,000)</a:t>
          </a:r>
        </a:p>
      </dsp:txBody>
      <dsp:txXfrm>
        <a:off x="6076070" y="2304256"/>
        <a:ext cx="2420871" cy="870609"/>
      </dsp:txXfrm>
    </dsp:sp>
    <dsp:sp modelId="{6BD1DB5C-3EA8-4030-842A-764D5A3C0473}">
      <dsp:nvSpPr>
        <dsp:cNvPr id="0" name=""/>
        <dsp:cNvSpPr/>
      </dsp:nvSpPr>
      <dsp:spPr>
        <a:xfrm>
          <a:off x="6480721" y="3384375"/>
          <a:ext cx="1908079" cy="607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X5 as the Cortex!</a:t>
          </a:r>
        </a:p>
      </dsp:txBody>
      <dsp:txXfrm>
        <a:off x="6480721" y="3384375"/>
        <a:ext cx="1908079" cy="607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50EE3-52D7-4CC1-AB59-975315849EBB}">
      <dsp:nvSpPr>
        <dsp:cNvPr id="0" name=""/>
        <dsp:cNvSpPr/>
      </dsp:nvSpPr>
      <dsp:spPr>
        <a:xfrm rot="5400000">
          <a:off x="1195199" y="1997105"/>
          <a:ext cx="1786041" cy="203334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0BEAE-8A01-4811-91F3-F0A9551DB89F}">
      <dsp:nvSpPr>
        <dsp:cNvPr id="0" name=""/>
        <dsp:cNvSpPr/>
      </dsp:nvSpPr>
      <dsp:spPr>
        <a:xfrm>
          <a:off x="722006" y="17242"/>
          <a:ext cx="3006643" cy="210455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29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9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2900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24760" y="119996"/>
        <a:ext cx="2801135" cy="1899044"/>
      </dsp:txXfrm>
    </dsp:sp>
    <dsp:sp modelId="{6AAAA395-0EE3-4E2C-9AF2-113A9404A3AF}">
      <dsp:nvSpPr>
        <dsp:cNvPr id="0" name=""/>
        <dsp:cNvSpPr/>
      </dsp:nvSpPr>
      <dsp:spPr>
        <a:xfrm>
          <a:off x="3728649" y="217959"/>
          <a:ext cx="2186745" cy="1700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28649" y="217959"/>
        <a:ext cx="2186745" cy="1700992"/>
      </dsp:txXfrm>
    </dsp:sp>
    <dsp:sp modelId="{71548516-1C2E-4590-9E14-1650CCAC7361}">
      <dsp:nvSpPr>
        <dsp:cNvPr id="0" name=""/>
        <dsp:cNvSpPr/>
      </dsp:nvSpPr>
      <dsp:spPr>
        <a:xfrm>
          <a:off x="3214833" y="2381349"/>
          <a:ext cx="3006643" cy="2104552"/>
        </a:xfrm>
        <a:prstGeom prst="roundRect">
          <a:avLst>
            <a:gd name="adj" fmla="val 16670"/>
          </a:avLst>
        </a:prstGeom>
        <a:solidFill>
          <a:schemeClr val="accent5">
            <a:hueOff val="20796183"/>
            <a:satOff val="-568"/>
            <a:lumOff val="-313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7587" y="2484103"/>
        <a:ext cx="2801135" cy="1899044"/>
      </dsp:txXfrm>
    </dsp:sp>
    <dsp:sp modelId="{ADD8613C-48EE-4645-BC66-D8E5349BFB39}">
      <dsp:nvSpPr>
        <dsp:cNvPr id="0" name=""/>
        <dsp:cNvSpPr/>
      </dsp:nvSpPr>
      <dsp:spPr>
        <a:xfrm>
          <a:off x="6221476" y="2582066"/>
          <a:ext cx="2186745" cy="1700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 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21476" y="2582066"/>
        <a:ext cx="2186745" cy="1700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F765-D46B-4AC7-8E46-A70DC7C55F75}">
      <dsp:nvSpPr>
        <dsp:cNvPr id="0" name=""/>
        <dsp:cNvSpPr/>
      </dsp:nvSpPr>
      <dsp:spPr>
        <a:xfrm>
          <a:off x="739195" y="1489"/>
          <a:ext cx="2585335" cy="192989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E7BB-58FC-46A6-8853-2371F9A72106}">
      <dsp:nvSpPr>
        <dsp:cNvPr id="0" name=""/>
        <dsp:cNvSpPr/>
      </dsp:nvSpPr>
      <dsp:spPr>
        <a:xfrm>
          <a:off x="739195" y="1931388"/>
          <a:ext cx="2585335" cy="829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Languages</a:t>
          </a:r>
          <a:endParaRPr lang="he-IL" sz="2100" kern="1200" dirty="0"/>
        </a:p>
      </dsp:txBody>
      <dsp:txXfrm>
        <a:off x="739195" y="1931388"/>
        <a:ext cx="1820658" cy="829856"/>
      </dsp:txXfrm>
    </dsp:sp>
    <dsp:sp modelId="{FA1E4627-3392-4D24-AAE6-EEF2D7DA5FED}">
      <dsp:nvSpPr>
        <dsp:cNvPr id="0" name=""/>
        <dsp:cNvSpPr/>
      </dsp:nvSpPr>
      <dsp:spPr>
        <a:xfrm>
          <a:off x="2632989" y="2063203"/>
          <a:ext cx="904867" cy="90486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48C8E-4AF1-4154-8718-5ECD8FBD46FE}">
      <dsp:nvSpPr>
        <dsp:cNvPr id="0" name=""/>
        <dsp:cNvSpPr/>
      </dsp:nvSpPr>
      <dsp:spPr>
        <a:xfrm>
          <a:off x="3762031" y="1489"/>
          <a:ext cx="3491650" cy="192989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5784C-428D-4A4A-9C04-0AAF6089FB79}">
      <dsp:nvSpPr>
        <dsp:cNvPr id="0" name=""/>
        <dsp:cNvSpPr/>
      </dsp:nvSpPr>
      <dsp:spPr>
        <a:xfrm>
          <a:off x="4215189" y="1931388"/>
          <a:ext cx="2585335" cy="829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Social Norms &amp; behavior</a:t>
          </a:r>
          <a:endParaRPr lang="he-IL" sz="2100" kern="1200" dirty="0"/>
        </a:p>
      </dsp:txBody>
      <dsp:txXfrm>
        <a:off x="4215189" y="1931388"/>
        <a:ext cx="1820658" cy="829856"/>
      </dsp:txXfrm>
    </dsp:sp>
    <dsp:sp modelId="{1B96E5E3-6B3C-4283-AD0D-C5FAF52AA4A0}">
      <dsp:nvSpPr>
        <dsp:cNvPr id="0" name=""/>
        <dsp:cNvSpPr/>
      </dsp:nvSpPr>
      <dsp:spPr>
        <a:xfrm>
          <a:off x="6108983" y="2063203"/>
          <a:ext cx="904867" cy="90486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50EE3-52D7-4CC1-AB59-975315849EBB}">
      <dsp:nvSpPr>
        <dsp:cNvPr id="0" name=""/>
        <dsp:cNvSpPr/>
      </dsp:nvSpPr>
      <dsp:spPr>
        <a:xfrm rot="5400000">
          <a:off x="1677436" y="1760152"/>
          <a:ext cx="1574131" cy="17920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0BEAE-8A01-4811-91F3-F0A9551DB89F}">
      <dsp:nvSpPr>
        <dsp:cNvPr id="0" name=""/>
        <dsp:cNvSpPr/>
      </dsp:nvSpPr>
      <dsp:spPr>
        <a:xfrm>
          <a:off x="1260387" y="15196"/>
          <a:ext cx="2649910" cy="1854851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27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7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2700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0950" y="105759"/>
        <a:ext cx="2468784" cy="1673725"/>
      </dsp:txXfrm>
    </dsp:sp>
    <dsp:sp modelId="{6AAAA395-0EE3-4E2C-9AF2-113A9404A3AF}">
      <dsp:nvSpPr>
        <dsp:cNvPr id="0" name=""/>
        <dsp:cNvSpPr/>
      </dsp:nvSpPr>
      <dsp:spPr>
        <a:xfrm>
          <a:off x="3910297" y="192098"/>
          <a:ext cx="1927292" cy="149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10297" y="192098"/>
        <a:ext cx="1927292" cy="1499172"/>
      </dsp:txXfrm>
    </dsp:sp>
    <dsp:sp modelId="{71548516-1C2E-4590-9E14-1650CCAC7361}">
      <dsp:nvSpPr>
        <dsp:cNvPr id="0" name=""/>
        <dsp:cNvSpPr/>
      </dsp:nvSpPr>
      <dsp:spPr>
        <a:xfrm>
          <a:off x="3457444" y="2098806"/>
          <a:ext cx="2649910" cy="1854851"/>
        </a:xfrm>
        <a:prstGeom prst="roundRect">
          <a:avLst>
            <a:gd name="adj" fmla="val 16670"/>
          </a:avLst>
        </a:prstGeom>
        <a:solidFill>
          <a:schemeClr val="accent5">
            <a:hueOff val="20796183"/>
            <a:satOff val="-568"/>
            <a:lumOff val="-313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48007" y="2189369"/>
        <a:ext cx="2468784" cy="1673725"/>
      </dsp:txXfrm>
    </dsp:sp>
    <dsp:sp modelId="{ADD8613C-48EE-4645-BC66-D8E5349BFB39}">
      <dsp:nvSpPr>
        <dsp:cNvPr id="0" name=""/>
        <dsp:cNvSpPr/>
      </dsp:nvSpPr>
      <dsp:spPr>
        <a:xfrm>
          <a:off x="6107355" y="2275708"/>
          <a:ext cx="1927292" cy="149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2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is…: </a:t>
          </a:r>
          <a:endParaRPr lang="he-IL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107355" y="2275708"/>
        <a:ext cx="1927292" cy="1499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C6F68-AAB8-46B7-BDC0-725AC0EFCB56}">
      <dsp:nvSpPr>
        <dsp:cNvPr id="0" name=""/>
        <dsp:cNvSpPr/>
      </dsp:nvSpPr>
      <dsp:spPr>
        <a:xfrm>
          <a:off x="4376056" y="1037210"/>
          <a:ext cx="3029014" cy="3146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626"/>
              </a:lnTo>
              <a:lnTo>
                <a:pt x="3029014" y="152626"/>
              </a:lnTo>
              <a:lnTo>
                <a:pt x="3029014" y="31469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C2307-42A4-4489-995F-6BB73DCF2B8A}">
      <dsp:nvSpPr>
        <dsp:cNvPr id="0" name=""/>
        <dsp:cNvSpPr/>
      </dsp:nvSpPr>
      <dsp:spPr>
        <a:xfrm>
          <a:off x="4300081" y="1037210"/>
          <a:ext cx="91440" cy="378608"/>
        </a:xfrm>
        <a:custGeom>
          <a:avLst/>
          <a:gdLst/>
          <a:ahLst/>
          <a:cxnLst/>
          <a:rect l="0" t="0" r="0" b="0"/>
          <a:pathLst>
            <a:path>
              <a:moveTo>
                <a:pt x="75975" y="0"/>
              </a:moveTo>
              <a:lnTo>
                <a:pt x="75975" y="216544"/>
              </a:lnTo>
              <a:lnTo>
                <a:pt x="45720" y="216544"/>
              </a:lnTo>
              <a:lnTo>
                <a:pt x="45720" y="37860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B732-9446-4421-8D94-24748E1BD4FE}">
      <dsp:nvSpPr>
        <dsp:cNvPr id="0" name=""/>
        <dsp:cNvSpPr/>
      </dsp:nvSpPr>
      <dsp:spPr>
        <a:xfrm>
          <a:off x="930936" y="1037210"/>
          <a:ext cx="3445120" cy="303675"/>
        </a:xfrm>
        <a:custGeom>
          <a:avLst/>
          <a:gdLst/>
          <a:ahLst/>
          <a:cxnLst/>
          <a:rect l="0" t="0" r="0" b="0"/>
          <a:pathLst>
            <a:path>
              <a:moveTo>
                <a:pt x="3445120" y="0"/>
              </a:moveTo>
              <a:lnTo>
                <a:pt x="3445120" y="141611"/>
              </a:lnTo>
              <a:lnTo>
                <a:pt x="0" y="141611"/>
              </a:lnTo>
              <a:lnTo>
                <a:pt x="0" y="3036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B2B5-35E5-436C-B93D-1D61C3E95054}">
      <dsp:nvSpPr>
        <dsp:cNvPr id="0" name=""/>
        <dsp:cNvSpPr/>
      </dsp:nvSpPr>
      <dsp:spPr>
        <a:xfrm>
          <a:off x="3857451" y="0"/>
          <a:ext cx="1037210" cy="103721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D436-CC84-4285-B6AD-8E9CDA3E1581}">
      <dsp:nvSpPr>
        <dsp:cNvPr id="0" name=""/>
        <dsp:cNvSpPr/>
      </dsp:nvSpPr>
      <dsp:spPr>
        <a:xfrm>
          <a:off x="3224846" y="1081500"/>
          <a:ext cx="3188457" cy="776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3224846" y="1081500"/>
        <a:ext cx="3188457" cy="776922"/>
      </dsp:txXfrm>
    </dsp:sp>
    <dsp:sp modelId="{AA7020F1-29E9-40B9-93B4-901D3693EB76}">
      <dsp:nvSpPr>
        <dsp:cNvPr id="0" name=""/>
        <dsp:cNvSpPr/>
      </dsp:nvSpPr>
      <dsp:spPr>
        <a:xfrm>
          <a:off x="412331" y="1340886"/>
          <a:ext cx="1037210" cy="10372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3E16E-D6BA-4960-8D68-F1B107BA6744}">
      <dsp:nvSpPr>
        <dsp:cNvPr id="0" name=""/>
        <dsp:cNvSpPr/>
      </dsp:nvSpPr>
      <dsp:spPr>
        <a:xfrm>
          <a:off x="330619" y="2216276"/>
          <a:ext cx="1563127" cy="1319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Myelinization</a:t>
          </a:r>
          <a:endParaRPr lang="en-US" sz="1800" kern="1200" dirty="0"/>
        </a:p>
      </dsp:txBody>
      <dsp:txXfrm>
        <a:off x="330619" y="2216276"/>
        <a:ext cx="1563127" cy="1319321"/>
      </dsp:txXfrm>
    </dsp:sp>
    <dsp:sp modelId="{831F625A-E0F5-4057-8D7E-4E9CD3B90975}">
      <dsp:nvSpPr>
        <dsp:cNvPr id="0" name=""/>
        <dsp:cNvSpPr/>
      </dsp:nvSpPr>
      <dsp:spPr>
        <a:xfrm>
          <a:off x="3827196" y="1415819"/>
          <a:ext cx="1037210" cy="103721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82C6-0E9B-40CB-A1D1-48A495A82EF4}">
      <dsp:nvSpPr>
        <dsp:cNvPr id="0" name=""/>
        <dsp:cNvSpPr/>
      </dsp:nvSpPr>
      <dsp:spPr>
        <a:xfrm>
          <a:off x="3487460" y="2283580"/>
          <a:ext cx="1955364" cy="114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Glia, Astrocytes</a:t>
          </a:r>
          <a:endParaRPr lang="en-US" sz="1800" kern="1200" dirty="0"/>
        </a:p>
      </dsp:txBody>
      <dsp:txXfrm>
        <a:off x="3487460" y="2283580"/>
        <a:ext cx="1955364" cy="1143420"/>
      </dsp:txXfrm>
    </dsp:sp>
    <dsp:sp modelId="{DA39205A-8683-4238-AD30-00491E02B2A7}">
      <dsp:nvSpPr>
        <dsp:cNvPr id="0" name=""/>
        <dsp:cNvSpPr/>
      </dsp:nvSpPr>
      <dsp:spPr>
        <a:xfrm>
          <a:off x="6886466" y="1351901"/>
          <a:ext cx="1037210" cy="103721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698A-9E8C-4D7C-A678-76383D5FD2F0}">
      <dsp:nvSpPr>
        <dsp:cNvPr id="0" name=""/>
        <dsp:cNvSpPr/>
      </dsp:nvSpPr>
      <dsp:spPr>
        <a:xfrm>
          <a:off x="6400302" y="2154167"/>
          <a:ext cx="2518414" cy="136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err="1" smtClean="0"/>
            <a:t>Perineuronal</a:t>
          </a:r>
          <a:r>
            <a:rPr lang="en-US" sz="2000" b="0" i="0" kern="1200" dirty="0" smtClean="0"/>
            <a:t> nets. </a:t>
          </a:r>
          <a:r>
            <a:rPr lang="en-US" sz="2000" b="0" i="0" kern="1200" dirty="0" err="1" smtClean="0"/>
            <a:t>Parvalbumin</a:t>
          </a:r>
          <a:r>
            <a:rPr lang="en-US" sz="2000" b="0" i="0" kern="1200" dirty="0" smtClean="0"/>
            <a:t> Interneurons</a:t>
          </a:r>
          <a:endParaRPr lang="en-US" sz="2000" kern="1200" dirty="0"/>
        </a:p>
      </dsp:txBody>
      <dsp:txXfrm>
        <a:off x="6400302" y="2154167"/>
        <a:ext cx="2518414" cy="1366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C6F68-AAB8-46B7-BDC0-725AC0EFCB56}">
      <dsp:nvSpPr>
        <dsp:cNvPr id="0" name=""/>
        <dsp:cNvSpPr/>
      </dsp:nvSpPr>
      <dsp:spPr>
        <a:xfrm>
          <a:off x="3563834" y="1122342"/>
          <a:ext cx="3383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3968" y="45720"/>
              </a:lnTo>
              <a:lnTo>
                <a:pt x="3383968" y="9774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C2307-42A4-4489-995F-6BB73DCF2B8A}">
      <dsp:nvSpPr>
        <dsp:cNvPr id="0" name=""/>
        <dsp:cNvSpPr/>
      </dsp:nvSpPr>
      <dsp:spPr>
        <a:xfrm>
          <a:off x="3509949" y="1168062"/>
          <a:ext cx="91440" cy="239294"/>
        </a:xfrm>
        <a:custGeom>
          <a:avLst/>
          <a:gdLst/>
          <a:ahLst/>
          <a:cxnLst/>
          <a:rect l="0" t="0" r="0" b="0"/>
          <a:pathLst>
            <a:path>
              <a:moveTo>
                <a:pt x="53885" y="0"/>
              </a:moveTo>
              <a:lnTo>
                <a:pt x="53885" y="61603"/>
              </a:lnTo>
              <a:lnTo>
                <a:pt x="45720" y="61603"/>
              </a:lnTo>
              <a:lnTo>
                <a:pt x="45720" y="23929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B732-9446-4421-8D94-24748E1BD4FE}">
      <dsp:nvSpPr>
        <dsp:cNvPr id="0" name=""/>
        <dsp:cNvSpPr/>
      </dsp:nvSpPr>
      <dsp:spPr>
        <a:xfrm>
          <a:off x="475416" y="1168062"/>
          <a:ext cx="3088418" cy="165807"/>
        </a:xfrm>
        <a:custGeom>
          <a:avLst/>
          <a:gdLst/>
          <a:ahLst/>
          <a:cxnLst/>
          <a:rect l="0" t="0" r="0" b="0"/>
          <a:pathLst>
            <a:path>
              <a:moveTo>
                <a:pt x="3088418" y="0"/>
              </a:moveTo>
              <a:lnTo>
                <a:pt x="0" y="0"/>
              </a:lnTo>
              <a:lnTo>
                <a:pt x="0" y="165807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B2B5-35E5-436C-B93D-1D61C3E95054}">
      <dsp:nvSpPr>
        <dsp:cNvPr id="0" name=""/>
        <dsp:cNvSpPr/>
      </dsp:nvSpPr>
      <dsp:spPr>
        <a:xfrm>
          <a:off x="2995222" y="30838"/>
          <a:ext cx="1137223" cy="11372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D436-CC84-4285-B6AD-8E9CDA3E1581}">
      <dsp:nvSpPr>
        <dsp:cNvPr id="0" name=""/>
        <dsp:cNvSpPr/>
      </dsp:nvSpPr>
      <dsp:spPr>
        <a:xfrm>
          <a:off x="4186865" y="437435"/>
          <a:ext cx="1658020" cy="98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36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xcitation</m:t>
                    </m:r>
                  </m:num>
                  <m:den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nhibiton</m:t>
                    </m:r>
                  </m:den>
                </m:f>
              </m:oMath>
            </m:oMathPara>
          </a14:m>
          <a:endParaRPr lang="en-US" sz="2400" b="1" kern="1200" dirty="0" smtClean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4186865" y="437435"/>
        <a:ext cx="1658020" cy="989327"/>
      </dsp:txXfrm>
    </dsp:sp>
    <dsp:sp modelId="{AA7020F1-29E9-40B9-93B4-901D3693EB76}">
      <dsp:nvSpPr>
        <dsp:cNvPr id="0" name=""/>
        <dsp:cNvSpPr/>
      </dsp:nvSpPr>
      <dsp:spPr>
        <a:xfrm>
          <a:off x="0" y="1333869"/>
          <a:ext cx="950832" cy="101431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3E16E-D6BA-4960-8D68-F1B107BA6744}">
      <dsp:nvSpPr>
        <dsp:cNvPr id="0" name=""/>
        <dsp:cNvSpPr/>
      </dsp:nvSpPr>
      <dsp:spPr>
        <a:xfrm>
          <a:off x="1022668" y="1269570"/>
          <a:ext cx="1705835" cy="1137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GABA</a:t>
          </a:r>
          <a:endParaRPr lang="en-US" sz="4000" kern="1200" dirty="0"/>
        </a:p>
      </dsp:txBody>
      <dsp:txXfrm>
        <a:off x="1022668" y="1269570"/>
        <a:ext cx="1705835" cy="1137223"/>
      </dsp:txXfrm>
    </dsp:sp>
    <dsp:sp modelId="{831F625A-E0F5-4057-8D7E-4E9CD3B90975}">
      <dsp:nvSpPr>
        <dsp:cNvPr id="0" name=""/>
        <dsp:cNvSpPr/>
      </dsp:nvSpPr>
      <dsp:spPr>
        <a:xfrm>
          <a:off x="2987057" y="1407356"/>
          <a:ext cx="1137223" cy="11372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82C6-0E9B-40CB-A1D1-48A495A82EF4}">
      <dsp:nvSpPr>
        <dsp:cNvPr id="0" name=""/>
        <dsp:cNvSpPr/>
      </dsp:nvSpPr>
      <dsp:spPr>
        <a:xfrm>
          <a:off x="4104624" y="1473304"/>
          <a:ext cx="1705835" cy="1137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LYNX1</a:t>
          </a:r>
          <a:endParaRPr lang="en-US" sz="4800" kern="1200" dirty="0"/>
        </a:p>
      </dsp:txBody>
      <dsp:txXfrm>
        <a:off x="4104624" y="1473304"/>
        <a:ext cx="1705835" cy="1137223"/>
      </dsp:txXfrm>
    </dsp:sp>
    <dsp:sp modelId="{DA39205A-8683-4238-AD30-00491E02B2A7}">
      <dsp:nvSpPr>
        <dsp:cNvPr id="0" name=""/>
        <dsp:cNvSpPr/>
      </dsp:nvSpPr>
      <dsp:spPr>
        <a:xfrm>
          <a:off x="6379190" y="1220090"/>
          <a:ext cx="1137223" cy="113722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698A-9E8C-4D7C-A678-76383D5FD2F0}">
      <dsp:nvSpPr>
        <dsp:cNvPr id="0" name=""/>
        <dsp:cNvSpPr/>
      </dsp:nvSpPr>
      <dsp:spPr>
        <a:xfrm flipH="1">
          <a:off x="7542508" y="1322587"/>
          <a:ext cx="1226444" cy="934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More: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HDAC..</a:t>
          </a:r>
          <a:endParaRPr lang="en-US" sz="2400" kern="1200" dirty="0"/>
        </a:p>
      </dsp:txBody>
      <dsp:txXfrm>
        <a:off x="7542508" y="1322587"/>
        <a:ext cx="1226444" cy="9346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C6F68-AAB8-46B7-BDC0-725AC0EFCB56}">
      <dsp:nvSpPr>
        <dsp:cNvPr id="0" name=""/>
        <dsp:cNvSpPr/>
      </dsp:nvSpPr>
      <dsp:spPr>
        <a:xfrm>
          <a:off x="3527572" y="1132198"/>
          <a:ext cx="1413616" cy="95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3616" y="0"/>
              </a:lnTo>
              <a:lnTo>
                <a:pt x="1413616" y="9541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C2307-42A4-4489-995F-6BB73DCF2B8A}">
      <dsp:nvSpPr>
        <dsp:cNvPr id="0" name=""/>
        <dsp:cNvSpPr/>
      </dsp:nvSpPr>
      <dsp:spPr>
        <a:xfrm>
          <a:off x="3153853" y="1132198"/>
          <a:ext cx="373718" cy="181063"/>
        </a:xfrm>
        <a:custGeom>
          <a:avLst/>
          <a:gdLst/>
          <a:ahLst/>
          <a:cxnLst/>
          <a:rect l="0" t="0" r="0" b="0"/>
          <a:pathLst>
            <a:path>
              <a:moveTo>
                <a:pt x="373718" y="0"/>
              </a:moveTo>
              <a:lnTo>
                <a:pt x="373718" y="30546"/>
              </a:lnTo>
              <a:lnTo>
                <a:pt x="0" y="30546"/>
              </a:lnTo>
              <a:lnTo>
                <a:pt x="0" y="18106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B732-9446-4421-8D94-24748E1BD4FE}">
      <dsp:nvSpPr>
        <dsp:cNvPr id="0" name=""/>
        <dsp:cNvSpPr/>
      </dsp:nvSpPr>
      <dsp:spPr>
        <a:xfrm>
          <a:off x="402710" y="1132198"/>
          <a:ext cx="3124862" cy="140450"/>
        </a:xfrm>
        <a:custGeom>
          <a:avLst/>
          <a:gdLst/>
          <a:ahLst/>
          <a:cxnLst/>
          <a:rect l="0" t="0" r="0" b="0"/>
          <a:pathLst>
            <a:path>
              <a:moveTo>
                <a:pt x="3124862" y="0"/>
              </a:moveTo>
              <a:lnTo>
                <a:pt x="0" y="0"/>
              </a:lnTo>
              <a:lnTo>
                <a:pt x="0" y="14045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B2B5-35E5-436C-B93D-1D61C3E95054}">
      <dsp:nvSpPr>
        <dsp:cNvPr id="0" name=""/>
        <dsp:cNvSpPr/>
      </dsp:nvSpPr>
      <dsp:spPr>
        <a:xfrm>
          <a:off x="3045919" y="168892"/>
          <a:ext cx="963306" cy="9633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D436-CC84-4285-B6AD-8E9CDA3E1581}">
      <dsp:nvSpPr>
        <dsp:cNvPr id="0" name=""/>
        <dsp:cNvSpPr/>
      </dsp:nvSpPr>
      <dsp:spPr>
        <a:xfrm>
          <a:off x="4055321" y="513308"/>
          <a:ext cx="1404457" cy="838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36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xcitation</m:t>
                    </m:r>
                  </m:num>
                  <m:den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nhibiton</m:t>
                    </m:r>
                  </m:den>
                </m:f>
              </m:oMath>
            </m:oMathPara>
          </a14:m>
          <a:endParaRPr lang="en-US" sz="2400" b="1" kern="1200" dirty="0" smtClean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4055321" y="513308"/>
        <a:ext cx="1404457" cy="838028"/>
      </dsp:txXfrm>
    </dsp:sp>
    <dsp:sp modelId="{AA7020F1-29E9-40B9-93B4-901D3693EB76}">
      <dsp:nvSpPr>
        <dsp:cNvPr id="0" name=""/>
        <dsp:cNvSpPr/>
      </dsp:nvSpPr>
      <dsp:spPr>
        <a:xfrm>
          <a:off x="0" y="1272648"/>
          <a:ext cx="805420" cy="85919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3E16E-D6BA-4960-8D68-F1B107BA6744}">
      <dsp:nvSpPr>
        <dsp:cNvPr id="0" name=""/>
        <dsp:cNvSpPr/>
      </dsp:nvSpPr>
      <dsp:spPr>
        <a:xfrm>
          <a:off x="869956" y="1218183"/>
          <a:ext cx="1444959" cy="963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GABA</a:t>
          </a:r>
          <a:endParaRPr lang="en-US" sz="3200" kern="1200" dirty="0"/>
        </a:p>
      </dsp:txBody>
      <dsp:txXfrm>
        <a:off x="869956" y="1218183"/>
        <a:ext cx="1444959" cy="963306"/>
      </dsp:txXfrm>
    </dsp:sp>
    <dsp:sp modelId="{831F625A-E0F5-4057-8D7E-4E9CD3B90975}">
      <dsp:nvSpPr>
        <dsp:cNvPr id="0" name=""/>
        <dsp:cNvSpPr/>
      </dsp:nvSpPr>
      <dsp:spPr>
        <a:xfrm>
          <a:off x="2672200" y="1313261"/>
          <a:ext cx="963306" cy="9633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82C6-0E9B-40CB-A1D1-48A495A82EF4}">
      <dsp:nvSpPr>
        <dsp:cNvPr id="0" name=""/>
        <dsp:cNvSpPr/>
      </dsp:nvSpPr>
      <dsp:spPr>
        <a:xfrm>
          <a:off x="2349953" y="2111621"/>
          <a:ext cx="1872277" cy="963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LYNX1</a:t>
          </a:r>
          <a:endParaRPr lang="en-US" sz="3400" kern="1200" dirty="0"/>
        </a:p>
      </dsp:txBody>
      <dsp:txXfrm>
        <a:off x="2349953" y="2111621"/>
        <a:ext cx="1872277" cy="963306"/>
      </dsp:txXfrm>
    </dsp:sp>
    <dsp:sp modelId="{DA39205A-8683-4238-AD30-00491E02B2A7}">
      <dsp:nvSpPr>
        <dsp:cNvPr id="0" name=""/>
        <dsp:cNvSpPr/>
      </dsp:nvSpPr>
      <dsp:spPr>
        <a:xfrm>
          <a:off x="4459536" y="1227614"/>
          <a:ext cx="963306" cy="96330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698A-9E8C-4D7C-A678-76383D5FD2F0}">
      <dsp:nvSpPr>
        <dsp:cNvPr id="0" name=""/>
        <dsp:cNvSpPr/>
      </dsp:nvSpPr>
      <dsp:spPr>
        <a:xfrm flipH="1">
          <a:off x="5339701" y="1432461"/>
          <a:ext cx="2631863" cy="1173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 Factors: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(</a:t>
          </a:r>
          <a:r>
            <a:rPr lang="en-US" sz="2400" b="1" kern="1200" dirty="0" smtClean="0"/>
            <a:t>HDAC</a:t>
          </a:r>
          <a:r>
            <a:rPr lang="en-US" sz="2400" kern="1200" dirty="0" smtClean="0"/>
            <a:t> – Histone-</a:t>
          </a:r>
          <a:r>
            <a:rPr lang="en-US" sz="2400" kern="1200" dirty="0" err="1" smtClean="0"/>
            <a:t>Deacetylase</a:t>
          </a:r>
          <a:r>
            <a:rPr lang="en-US" sz="2400" kern="1200" dirty="0" smtClean="0"/>
            <a:t>..)</a:t>
          </a:r>
          <a:endParaRPr lang="en-US" sz="2400" kern="1200" dirty="0"/>
        </a:p>
      </dsp:txBody>
      <dsp:txXfrm>
        <a:off x="5339701" y="1432461"/>
        <a:ext cx="2631863" cy="1173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98901" y="2"/>
            <a:ext cx="2982913" cy="500062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AE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88" y="2"/>
            <a:ext cx="2982912" cy="500062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1910F73-B13E-4F4E-AD65-4B85AB52D900}" type="datetimeFigureOut">
              <a:rPr lang="ar-AE" smtClean="0"/>
              <a:t>28/12/1435</a:t>
            </a:fld>
            <a:endParaRPr lang="ar-AE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98901" y="9501189"/>
            <a:ext cx="2982913" cy="5000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AE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88" y="9501189"/>
            <a:ext cx="2982912" cy="50006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24FD64E-6DDC-42EE-A861-2E0AB7345442}" type="slidenum">
              <a:rPr lang="ar-AE" smtClean="0"/>
              <a:t>‹#›</a:t>
            </a:fld>
            <a:endParaRPr lang="ar-AE"/>
          </a:p>
        </p:txBody>
      </p:sp>
    </p:spTree>
    <p:extLst>
      <p:ext uri="{BB962C8B-B14F-4D97-AF65-F5344CB8AC3E}">
        <p14:creationId xmlns:p14="http://schemas.microsoft.com/office/powerpoint/2010/main" val="1230937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3" y="1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524D14F1-5C70-49BD-80AA-F32D93E80176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78" tIns="48239" rIns="96478" bIns="4823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751348"/>
            <a:ext cx="5505450" cy="4501277"/>
          </a:xfrm>
          <a:prstGeom prst="rect">
            <a:avLst/>
          </a:prstGeom>
        </p:spPr>
        <p:txBody>
          <a:bodyPr vert="horz" lIns="96478" tIns="48239" rIns="96478" bIns="4823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00961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3" y="9500961"/>
            <a:ext cx="2982119" cy="500142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A411BF46-B4C3-493E-AF38-41FB0749E6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8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No! Smaller than elephant, whale, dolphin..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7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4 Rat Brains counted. 2-3 months old.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9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783">
              <a:defRPr/>
            </a:pPr>
            <a:r>
              <a:rPr lang="en-US" sz="1300" dirty="0" smtClean="0"/>
              <a:t>4 Healthy male adult brains. ~50 (x3) + 71 (had more neurons) years old.</a:t>
            </a:r>
            <a:endParaRPr lang="en-US" sz="1900" b="1" dirty="0" smtClean="0">
              <a:solidFill>
                <a:srgbClr val="FF0000"/>
              </a:solidFill>
            </a:endParaRPr>
          </a:p>
          <a:p>
            <a:pPr defTabSz="964783">
              <a:defRPr/>
            </a:pPr>
            <a:r>
              <a:rPr lang="en-US" sz="1300" b="1" dirty="0" smtClean="0"/>
              <a:t> Whole brain numbers. Cortex. Neuron count. Cerebellum.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7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(*) This is </a:t>
            </a:r>
            <a:r>
              <a:rPr lang="en-US" sz="1200" i="1" dirty="0" smtClean="0">
                <a:solidFill>
                  <a:srgbClr val="222222"/>
                </a:solidFill>
                <a:latin typeface="Georgia" panose="02040502050405020303" pitchFamily="18" charset="0"/>
              </a:rPr>
              <a:t>exactly</a:t>
            </a:r>
            <a:r>
              <a:rPr lang="en-US" sz="1200" dirty="0" smtClean="0">
                <a:solidFill>
                  <a:srgbClr val="222222"/>
                </a:solidFill>
                <a:latin typeface="Georgia" panose="02040502050405020303" pitchFamily="18" charset="0"/>
              </a:rPr>
              <a:t> the number that you would expect to find in a scaled up chimpanzee's brain the size of a human's!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96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“The ONLY Brain That Studies Brains!”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03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u="sng" smtClean="0"/>
              <a:t>אוכלי חרקים</a:t>
            </a:r>
            <a:r>
              <a:rPr lang="en-US" u="sng" smtClean="0"/>
              <a:t>Insectivores</a:t>
            </a:r>
            <a:r>
              <a:rPr lang="en-US" smtClean="0"/>
              <a:t>: </a:t>
            </a:r>
            <a:r>
              <a:rPr lang="en-US" i="1" u="sng" smtClean="0"/>
              <a:t>Hypermetric</a:t>
            </a:r>
            <a:r>
              <a:rPr lang="en-US" smtClean="0"/>
              <a:t> for Cortex, Linear for Cerebellum.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3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(Second) Language. Skills. Social </a:t>
            </a:r>
            <a:r>
              <a:rPr lang="en-US" dirty="0" err="1" smtClean="0"/>
              <a:t>normas</a:t>
            </a:r>
            <a:r>
              <a:rPr lang="en-US" dirty="0" smtClean="0"/>
              <a:t> &amp; behavior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>
                <a:solidFill>
                  <a:prstClr val="black"/>
                </a:solidFill>
              </a:rPr>
              <a:pPr/>
              <a:t>32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2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chief inhibitory neurotransmitter</a:t>
            </a:r>
            <a:endParaRPr lang="he-I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Ach 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acetylcholine.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/>
              <a:t>HDAC</a:t>
            </a:r>
            <a:r>
              <a:rPr lang="he-IL" sz="1200" dirty="0" smtClean="0"/>
              <a:t> – </a:t>
            </a:r>
            <a:r>
              <a:rPr lang="en-US" sz="1200" dirty="0" smtClean="0"/>
              <a:t>Histone-</a:t>
            </a:r>
            <a:r>
              <a:rPr lang="en-US" sz="1200" dirty="0" err="1" smtClean="0"/>
              <a:t>Deacetylase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>
                <a:solidFill>
                  <a:prstClr val="black"/>
                </a:solidFill>
              </a:rPr>
              <a:pPr/>
              <a:t>44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819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Diazepam</a:t>
            </a: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 /Valium -&gt; + GABA</a:t>
            </a:r>
            <a:endParaRPr lang="he-IL" sz="1200" dirty="0" smtClean="0">
              <a:solidFill>
                <a:prstClr val="white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03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>
                <a:solidFill>
                  <a:prstClr val="black"/>
                </a:solidFill>
              </a:rPr>
              <a:pPr/>
              <a:t>46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12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>
                <a:solidFill>
                  <a:prstClr val="black"/>
                </a:solidFill>
              </a:rPr>
              <a:pPr/>
              <a:t>47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“Ok, what about more sophisticated/normalized comparisons? Such as </a:t>
            </a:r>
            <a:r>
              <a:rPr lang="en-US" err="1" smtClean="0"/>
              <a:t>Encephalization</a:t>
            </a:r>
            <a:r>
              <a:rPr lang="en-US" smtClean="0"/>
              <a:t>..”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49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chief inhibitory neurotransmitter</a:t>
            </a:r>
            <a:endParaRPr lang="he-I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Ach 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acetylcholine.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/>
              <a:t>HDAC</a:t>
            </a:r>
            <a:r>
              <a:rPr lang="he-IL" sz="1200" dirty="0" smtClean="0"/>
              <a:t> – </a:t>
            </a:r>
            <a:r>
              <a:rPr lang="en-US" sz="1200" dirty="0" smtClean="0"/>
              <a:t>Histone-</a:t>
            </a:r>
            <a:r>
              <a:rPr lang="en-US" sz="1200" dirty="0" err="1" smtClean="0"/>
              <a:t>Deacetylase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>
                <a:solidFill>
                  <a:prstClr val="black"/>
                </a:solidFill>
              </a:rPr>
              <a:pPr/>
              <a:t>50</a:t>
            </a:fld>
            <a:endParaRPr lang="he-I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18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/>
              <a:t>Encephalization</a:t>
            </a:r>
            <a:r>
              <a:rPr lang="en-US" sz="1200" dirty="0" smtClean="0"/>
              <a:t> Quotient – Takes Specie ratios into account</a:t>
            </a:r>
            <a:endParaRPr lang="ar-AE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6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 smtClean="0"/>
              <a:t>Encephalization</a:t>
            </a:r>
            <a:r>
              <a:rPr lang="en-US" sz="1200" dirty="0" smtClean="0"/>
              <a:t>  = Brain/body mass ratio.</a:t>
            </a:r>
          </a:p>
          <a:p>
            <a:r>
              <a:rPr lang="en-US" sz="1200" b="1" dirty="0" err="1" smtClean="0"/>
              <a:t>Encephalization</a:t>
            </a:r>
            <a:r>
              <a:rPr lang="en-US" sz="1200" dirty="0" smtClean="0"/>
              <a:t> Quotient – Takes Specie ratios into account</a:t>
            </a:r>
            <a:endParaRPr lang="ar-AE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76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smtClean="0"/>
              <a:t>neuronal </a:t>
            </a:r>
            <a:r>
              <a:rPr lang="en-US" sz="1200" i="1" u="sng" dirty="0" smtClean="0"/>
              <a:t>density</a:t>
            </a:r>
            <a:r>
              <a:rPr lang="en-US" sz="1200" dirty="0" smtClean="0"/>
              <a:t> = # neurons relative to mass of brain</a:t>
            </a:r>
            <a:endParaRPr lang="ar-AE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1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</a:t>
            </a:r>
            <a:r>
              <a:rPr lang="en-US" baseline="0" smtClean="0"/>
              <a:t> to Both!</a:t>
            </a:r>
          </a:p>
          <a:p>
            <a:r>
              <a:rPr lang="en-US" baseline="0" smtClean="0"/>
              <a:t>Capuchin is much smarter than Capybara (rodent) – Different Cellular scaling rules!</a:t>
            </a:r>
          </a:p>
          <a:p>
            <a:r>
              <a:rPr lang="en-US" baseline="0" smtClean="0"/>
              <a:t>Gorilla is much smarter than Capybara – larger.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5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mtClean="0"/>
              <a:t>לשאול</a:t>
            </a:r>
            <a:r>
              <a:rPr lang="he-IL" baseline="0" smtClean="0"/>
              <a:t> פיזית! "תרימו יד..."</a:t>
            </a:r>
          </a:p>
          <a:p>
            <a:endParaRPr lang="he-IL" baseline="0" smtClean="0"/>
          </a:p>
          <a:p>
            <a:r>
              <a:rPr lang="en-US" baseline="0" smtClean="0"/>
              <a:t>100 billion? 30 billion? 86 billion? 115 billion?</a:t>
            </a:r>
          </a:p>
          <a:p>
            <a:r>
              <a:rPr lang="en-US" baseline="0" smtClean="0"/>
              <a:t>10:1 Glia? </a:t>
            </a:r>
            <a:r>
              <a:rPr lang="he-IL" baseline="0" smtClean="0"/>
              <a:t>לשאול את עדין ומשרל את זה ספציפית!!!! </a:t>
            </a:r>
            <a:endParaRPr lang="en-US" baseline="0" smtClean="0"/>
          </a:p>
          <a:p>
            <a:pPr algn="r" rtl="1"/>
            <a:r>
              <a:rPr lang="he-IL" baseline="0" smtClean="0"/>
              <a:t>עד המחקרים של </a:t>
            </a:r>
            <a:r>
              <a:rPr lang="en-US" baseline="0" smtClean="0"/>
              <a:t>H&amp;H </a:t>
            </a:r>
            <a:r>
              <a:rPr lang="he-IL" baseline="0" smtClean="0"/>
              <a:t>לא היו ספירות מדויקות של כמות התאים או כמות כל סוג של התאים במוח!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2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900" dirty="0" smtClean="0"/>
              <a:t>לא ידעו לפניכן כמה תאים\נוירונים! לא ידעו כמה גליה!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33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I = </a:t>
            </a:r>
            <a:r>
              <a:rPr lang="he-IL" smtClean="0"/>
              <a:t>הרקע ה</a:t>
            </a:r>
            <a:r>
              <a:rPr lang="he-IL" b="1" smtClean="0"/>
              <a:t>תיאורטי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1BF46-B4C3-493E-AF38-41FB0749E6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12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449148"/>
            <a:ext cx="7929000" cy="2971051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5280847"/>
            <a:ext cx="7929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929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1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54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951396"/>
            <a:ext cx="7921064" cy="14688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5281202"/>
            <a:ext cx="7921064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48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2222288"/>
            <a:ext cx="3889405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2222287"/>
            <a:ext cx="3895937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5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2174875"/>
            <a:ext cx="389239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751139"/>
            <a:ext cx="3892392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2174875"/>
            <a:ext cx="389593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751139"/>
            <a:ext cx="3895937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29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101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28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446088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446088"/>
            <a:ext cx="2660650" cy="1618396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46089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2260739"/>
            <a:ext cx="2660650" cy="36003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6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727523"/>
            <a:ext cx="3639741" cy="1617163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2344684"/>
            <a:ext cx="3639741" cy="3516365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6041363"/>
            <a:ext cx="732659" cy="365125"/>
          </a:xfrm>
        </p:spPr>
        <p:txBody>
          <a:bodyPr/>
          <a:lstStyle/>
          <a:p>
            <a:fld id="{18C79C5D-2A6F-F04D-97DA-BEF2467B64E4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3"/>
            <a:ext cx="2471560" cy="365125"/>
          </a:xfr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9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26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800600"/>
            <a:ext cx="7921064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5367338"/>
            <a:ext cx="7921064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10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1081456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1238502"/>
            <a:ext cx="4420380" cy="2645912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4443681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1081457"/>
            <a:ext cx="28575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66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2435958"/>
            <a:ext cx="3286891" cy="200778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2286001"/>
            <a:ext cx="3660225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78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3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586171"/>
            <a:ext cx="1871093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446089"/>
            <a:ext cx="4958655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>
                <a:solidFill>
                  <a:prstClr val="white"/>
                </a:solidFill>
              </a:rPr>
              <a:pPr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8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BE48BC7-513F-490F-99B0-469B141250A5}" type="datetimeFigureOut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7120C9F8-B62C-4F9C-A1A2-A97470352A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2184402"/>
            <a:ext cx="7922464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6041363"/>
            <a:ext cx="64832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pPr defTabSz="3429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69" y="6041363"/>
            <a:ext cx="10077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pPr defTabSz="342900"/>
            <a:fld id="{09B482E8-6E0E-1B4F-B1FD-C69DB9E858D9}" type="datetimeFigureOut">
              <a:rPr lang="en-US" smtClean="0">
                <a:solidFill>
                  <a:prstClr val="white"/>
                </a:solidFill>
              </a:rPr>
              <a:pPr defTabSz="342900"/>
              <a:t>10/22/2014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9" y="5915889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pPr defTabSz="342900"/>
            <a:fld id="{D57F1E4F-1CFF-5643-939E-217C01CDF565}" type="slidenum">
              <a:rPr lang="en-US" smtClean="0">
                <a:solidFill>
                  <a:srgbClr val="00C6BB"/>
                </a:solidFill>
              </a:rPr>
              <a:pPr defTabSz="342900"/>
              <a:t>‹#›</a:t>
            </a:fld>
            <a:endParaRPr lang="en-US" dirty="0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702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en.wikipedia.org/wiki/Hemispherectomy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4.bp.blogspot.com/_PBpf8TQcSbg/TKAzE7hSRkI/AAAAAAAAAEg/2cqvh-qs0nU/s1600/brain_colour_cropp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980728"/>
            <a:ext cx="6464667" cy="4248473"/>
          </a:xfrm>
          <a:prstGeom prst="rect">
            <a:avLst/>
          </a:prstGeom>
          <a:noFill/>
        </p:spPr>
      </p:pic>
      <p:pic>
        <p:nvPicPr>
          <p:cNvPr id="75778" name="Picture 2" descr="http://www.sharpbrains.com/wp-content/uploads/2008/06/sfo-brain-labeled-to-match-computer-guy-v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789040"/>
            <a:ext cx="3930364" cy="3068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931224" cy="1371600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itchFamily="34" charset="0"/>
              </a:rPr>
              <a:t>Claims of Human Uniqueness:</a:t>
            </a:r>
            <a:br>
              <a:rPr lang="en-US" dirty="0">
                <a:latin typeface="Segoe UI Semibold" pitchFamily="34" charset="0"/>
              </a:rPr>
            </a:br>
            <a:r>
              <a:rPr lang="en-US" dirty="0" err="1" smtClean="0"/>
              <a:t>Encephalization</a:t>
            </a:r>
            <a:r>
              <a:rPr lang="en-US" dirty="0" smtClean="0"/>
              <a:t> Quotient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79512" y="1340768"/>
            <a:ext cx="8784976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Expected </a:t>
            </a:r>
            <a:r>
              <a:rPr lang="en-US" sz="3600" dirty="0" smtClean="0"/>
              <a:t>body–brain ratio </a:t>
            </a:r>
            <a:r>
              <a:rPr lang="en-US" sz="3600" dirty="0" err="1" smtClean="0"/>
              <a:t>dependant</a:t>
            </a:r>
            <a:r>
              <a:rPr lang="en-US" sz="3600" dirty="0" smtClean="0"/>
              <a:t> </a:t>
            </a:r>
            <a:r>
              <a:rPr lang="en-US" sz="3600" dirty="0" smtClean="0"/>
              <a:t>on </a:t>
            </a:r>
            <a:r>
              <a:rPr lang="en-US" sz="3600" u="sng" dirty="0" smtClean="0"/>
              <a:t>Species</a:t>
            </a:r>
            <a:r>
              <a:rPr lang="en-US" sz="3600" dirty="0" smtClean="0"/>
              <a:t> compared</a:t>
            </a:r>
            <a:r>
              <a:rPr lang="en-US" sz="3600" dirty="0"/>
              <a:t>.</a:t>
            </a:r>
            <a:endParaRPr lang="en-US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Compared to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Primates: E.Q of </a:t>
            </a:r>
            <a:r>
              <a:rPr lang="en-US" sz="3600" u="sng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Compared to small </a:t>
            </a:r>
            <a:r>
              <a:rPr lang="en-US" sz="3600" dirty="0" smtClean="0">
                <a:solidFill>
                  <a:srgbClr val="7030A0"/>
                </a:solidFill>
              </a:rPr>
              <a:t>monkeys: E.Q </a:t>
            </a:r>
            <a:r>
              <a:rPr lang="en-US" sz="3600" u="sng" dirty="0" smtClean="0">
                <a:solidFill>
                  <a:srgbClr val="7030A0"/>
                </a:solidFill>
              </a:rPr>
              <a:t>1.1</a:t>
            </a:r>
            <a:r>
              <a:rPr lang="en-US" sz="3600" dirty="0" smtClean="0">
                <a:solidFill>
                  <a:srgbClr val="7030A0"/>
                </a:solidFill>
              </a:rPr>
              <a:t>!</a:t>
            </a:r>
          </a:p>
          <a:p>
            <a:r>
              <a:rPr lang="en-US" sz="2500" b="0" dirty="0" smtClean="0"/>
              <a:t>“gorillas </a:t>
            </a:r>
            <a:r>
              <a:rPr lang="en-US" sz="2500" b="0" dirty="0"/>
              <a:t>and </a:t>
            </a:r>
            <a:r>
              <a:rPr lang="en-US" sz="2500" b="0" dirty="0" smtClean="0"/>
              <a:t>orangutans, rather than </a:t>
            </a:r>
            <a:r>
              <a:rPr lang="en-US" sz="2500" b="0" dirty="0"/>
              <a:t>humans, are outlier species in terms of body </a:t>
            </a:r>
            <a:r>
              <a:rPr lang="en-US" sz="2500" b="0" dirty="0" smtClean="0"/>
              <a:t>size” </a:t>
            </a:r>
            <a:r>
              <a:rPr lang="en-US" b="0" dirty="0" smtClean="0"/>
              <a:t>{Brain: 1% vs 2% of body mass}</a:t>
            </a:r>
          </a:p>
          <a:p>
            <a:r>
              <a:rPr lang="en-US" sz="1200" b="0" dirty="0"/>
              <a:t>(</a:t>
            </a:r>
            <a:r>
              <a:rPr lang="en-US" sz="1200" b="0" dirty="0" err="1"/>
              <a:t>Semendeferi</a:t>
            </a:r>
            <a:r>
              <a:rPr lang="en-US" sz="1200" b="0" dirty="0"/>
              <a:t> and </a:t>
            </a:r>
            <a:r>
              <a:rPr lang="en-US" sz="1200" b="0" dirty="0" err="1"/>
              <a:t>Damasio</a:t>
            </a:r>
            <a:r>
              <a:rPr lang="en-US" sz="1200" b="0" dirty="0"/>
              <a:t>, 2000)</a:t>
            </a:r>
          </a:p>
          <a:p>
            <a:endParaRPr lang="en-US" b="0" dirty="0"/>
          </a:p>
        </p:txBody>
      </p:sp>
      <p:sp>
        <p:nvSpPr>
          <p:cNvPr id="5" name="Rectangle 4"/>
          <p:cNvSpPr/>
          <p:nvPr/>
        </p:nvSpPr>
        <p:spPr>
          <a:xfrm>
            <a:off x="0" y="6362164"/>
            <a:ext cx="9035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(Barton, 2006; </a:t>
            </a:r>
            <a:r>
              <a:rPr lang="en-US" sz="1400" dirty="0" err="1" smtClean="0"/>
              <a:t>Herculano-Houzel</a:t>
            </a:r>
            <a:r>
              <a:rPr lang="en-US" sz="1400" dirty="0" smtClean="0"/>
              <a:t> et al.,2007).</a:t>
            </a:r>
          </a:p>
          <a:p>
            <a:r>
              <a:rPr lang="en-US" sz="1400" dirty="0" smtClean="0"/>
              <a:t>The human brain in numbers: a linearly scaled-up primate brain; </a:t>
            </a:r>
            <a:r>
              <a:rPr lang="en-US" sz="1400" dirty="0" err="1" smtClean="0"/>
              <a:t>Herculano-Houzel</a:t>
            </a:r>
            <a:r>
              <a:rPr lang="en-US" sz="1400" dirty="0" smtClean="0"/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1386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1218" y="620688"/>
            <a:ext cx="8817218" cy="1728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Myth #3: Human brains are the relatively largest ?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No!</a:t>
            </a:r>
            <a:endParaRPr lang="ar-AE" dirty="0"/>
          </a:p>
        </p:txBody>
      </p:sp>
      <p:pic>
        <p:nvPicPr>
          <p:cNvPr id="1026" name="Picture 2" descr="http://upload.wikimedia.org/wikipedia/commons/thumb/1/1b/Brain-body_mass_ratio_for_some_animals_diagram.svg/643px-Brain-body_mass_ratio_for_some_animals_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61245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3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51520" y="-315416"/>
            <a:ext cx="7992888" cy="1315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Myth #4: bigger = Better</a:t>
            </a:r>
            <a:endParaRPr lang="ar-AE" dirty="0"/>
          </a:p>
        </p:txBody>
      </p:sp>
      <p:pic>
        <p:nvPicPr>
          <p:cNvPr id="2050" name="Picture 2" descr="The 4 Biggest Myths About the Human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00008"/>
            <a:ext cx="4536504" cy="569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152718"/>
            <a:ext cx="8496944" cy="1260058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Bigger By Ratio or Absolute size?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7753672" cy="4968552"/>
          </a:xfrm>
        </p:spPr>
        <p:txBody>
          <a:bodyPr>
            <a:normAutofit/>
          </a:bodyPr>
          <a:lstStyle/>
          <a:p>
            <a:pPr marL="0" lvl="3" indent="0" algn="ctr">
              <a:spcAft>
                <a:spcPts val="600"/>
              </a:spcAft>
              <a:buClrTx/>
              <a:buNone/>
            </a:pPr>
            <a:r>
              <a:rPr lang="en-US" sz="360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Absolute?</a:t>
            </a:r>
          </a:p>
          <a:p>
            <a:pPr marL="0" lvl="3" indent="0" algn="ctr">
              <a:spcAft>
                <a:spcPts val="600"/>
              </a:spcAft>
              <a:buClrTx/>
              <a:buNone/>
            </a:pPr>
            <a:r>
              <a:rPr lang="en-US" sz="3600" b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Capybara </a:t>
            </a:r>
            <a:r>
              <a:rPr lang="en-US" sz="3600" b="1" err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vs</a:t>
            </a:r>
            <a:r>
              <a:rPr lang="en-US" sz="3600" b="1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Capuchin Monkey: </a:t>
            </a:r>
          </a:p>
          <a:p>
            <a:pPr marL="0" lvl="3" indent="0" algn="ctr">
              <a:spcAft>
                <a:spcPts val="600"/>
              </a:spcAft>
              <a:buClrTx/>
              <a:buNone/>
            </a:pPr>
            <a:endParaRPr lang="en-US" sz="3200" b="1" smtClean="0">
              <a:solidFill>
                <a:schemeClr val="accent5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800">
              <a:solidFill>
                <a:schemeClr val="accent5">
                  <a:lumMod val="50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80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0" lvl="3" indent="0">
              <a:spcAft>
                <a:spcPts val="600"/>
              </a:spcAft>
              <a:buClrTx/>
              <a:buNone/>
            </a:pPr>
            <a:r>
              <a:rPr lang="en-US" sz="320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		</a:t>
            </a:r>
            <a:r>
              <a:rPr lang="en-US" sz="400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Relative</a:t>
            </a:r>
            <a:r>
              <a:rPr lang="en-US" sz="360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?</a:t>
            </a:r>
            <a:endParaRPr lang="en-US" sz="360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3200">
                <a:latin typeface="Segoe UI" pitchFamily="34" charset="0"/>
                <a:ea typeface="Segoe UI" pitchFamily="34" charset="0"/>
                <a:cs typeface="Segoe UI" pitchFamily="34" charset="0"/>
              </a:rPr>
              <a:t>	</a:t>
            </a:r>
            <a:r>
              <a:rPr lang="en-US" sz="320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r>
              <a:rPr lang="en-US" sz="360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Gorilla Vs </a:t>
            </a:r>
            <a:r>
              <a:rPr lang="en-US" sz="3600">
                <a:latin typeface="Segoe UI" pitchFamily="34" charset="0"/>
                <a:ea typeface="Segoe UI" pitchFamily="34" charset="0"/>
                <a:cs typeface="Segoe UI" pitchFamily="34" charset="0"/>
              </a:rPr>
              <a:t>Capuchin </a:t>
            </a:r>
            <a:endParaRPr lang="en-US" sz="360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/>
          </a:p>
        </p:txBody>
      </p:sp>
      <p:pic>
        <p:nvPicPr>
          <p:cNvPr id="14338" name="Picture 2" descr="E:\Dropbox\Dropbox\Studies\Books &amp; Resources\Seminar סמינריון פסיכוביולוגיים\Graphics\Rodents and Primates Brains.neuron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1"/>
          <a:stretch/>
        </p:blipFill>
        <p:spPr bwMode="auto">
          <a:xfrm>
            <a:off x="204451" y="2943310"/>
            <a:ext cx="6204847" cy="15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g.dailymail.co.uk/i/pix/2007/03_02/gorilla240307_468x6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01008"/>
            <a:ext cx="2387364" cy="31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6381328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(Roth and </a:t>
            </a:r>
            <a:r>
              <a:rPr lang="en-US" err="1" smtClean="0"/>
              <a:t>Dicke</a:t>
            </a:r>
            <a:r>
              <a:rPr lang="en-US" smtClean="0"/>
              <a:t>, 2005)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68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00790"/>
            <a:ext cx="8712968" cy="1764114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Segoe UI Semibold" pitchFamily="34" charset="0"/>
              </a:rPr>
              <a:t>Dear </a:t>
            </a:r>
            <a:r>
              <a:rPr lang="en-US" sz="4400" dirty="0" smtClean="0">
                <a:latin typeface="Segoe UI Semibold" pitchFamily="34" charset="0"/>
              </a:rPr>
              <a:t>Bayesians, </a:t>
            </a:r>
            <a:r>
              <a:rPr lang="en-US" sz="4400" dirty="0" smtClean="0">
                <a:latin typeface="Segoe UI Semibold" pitchFamily="34" charset="0"/>
              </a:rPr>
              <a:t>Who can </a:t>
            </a:r>
            <a:r>
              <a:rPr lang="en-US" sz="4400" dirty="0" smtClean="0">
                <a:latin typeface="Segoe UI Semibold" pitchFamily="34" charset="0"/>
              </a:rPr>
              <a:t>Guess: </a:t>
            </a:r>
            <a:r>
              <a:rPr lang="en-US" sz="4800" dirty="0">
                <a:solidFill>
                  <a:srgbClr val="7030A0"/>
                </a:solidFill>
                <a:latin typeface="Segoe UI Light"/>
              </a:rPr>
              <a:t>How Many </a:t>
            </a:r>
            <a:r>
              <a:rPr lang="en-US" sz="4800" b="1" dirty="0">
                <a:solidFill>
                  <a:srgbClr val="7030A0"/>
                </a:solidFill>
                <a:latin typeface="Segoe UI Light"/>
              </a:rPr>
              <a:t>Cells</a:t>
            </a:r>
            <a:r>
              <a:rPr lang="en-US" sz="4800" dirty="0">
                <a:solidFill>
                  <a:srgbClr val="7030A0"/>
                </a:solidFill>
                <a:latin typeface="Segoe UI Light"/>
              </a:rPr>
              <a:t> in the brain</a:t>
            </a:r>
            <a:r>
              <a:rPr lang="en-US" sz="4800" dirty="0" smtClean="0">
                <a:solidFill>
                  <a:srgbClr val="7030A0"/>
                </a:solidFill>
                <a:latin typeface="Segoe UI Light"/>
              </a:rPr>
              <a:t>?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>
          <a:xfrm>
            <a:off x="-72008" y="4149080"/>
            <a:ext cx="878497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itchFamily="34" charset="0"/>
              <a:buChar char="•"/>
            </a:pPr>
            <a:r>
              <a:rPr lang="en-US" sz="4400" dirty="0" smtClean="0">
                <a:solidFill>
                  <a:srgbClr val="7030A0"/>
                </a:solidFill>
                <a:latin typeface="Segoe UI Light" pitchFamily="34" charset="0"/>
              </a:rPr>
              <a:t>50 Billion? 500 billion? 60,000,000?</a:t>
            </a:r>
            <a:endParaRPr lang="en-US" sz="4400" dirty="0" smtClean="0">
              <a:solidFill>
                <a:srgbClr val="7030A0"/>
              </a:solidFill>
              <a:latin typeface="Segoe UI Light" pitchFamily="34" charset="0"/>
            </a:endParaRPr>
          </a:p>
          <a:p>
            <a:pPr marL="285750" indent="-285750" algn="ctr">
              <a:buFont typeface="Wingdings" pitchFamily="2" charset="2"/>
              <a:buChar char="Ø"/>
            </a:pPr>
            <a:endParaRPr lang="en-US" sz="1200" dirty="0" smtClean="0">
              <a:solidFill>
                <a:srgbClr val="7030A0"/>
              </a:solidFill>
              <a:latin typeface="Segoe UI Light"/>
            </a:endParaRPr>
          </a:p>
          <a:p>
            <a:pPr marL="685800" indent="-685800" algn="ctr">
              <a:buFont typeface="Wingdings" pitchFamily="2" charset="2"/>
              <a:buChar char="Ø"/>
            </a:pPr>
            <a:r>
              <a:rPr lang="en-US" sz="4400" b="1" dirty="0" smtClean="0">
                <a:solidFill>
                  <a:srgbClr val="7030A0"/>
                </a:solidFill>
                <a:latin typeface="Segoe UI Light"/>
              </a:rPr>
              <a:t>%</a:t>
            </a:r>
            <a:r>
              <a:rPr lang="en-US" sz="4400" dirty="0" smtClean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4800" b="1" dirty="0" smtClean="0">
                <a:solidFill>
                  <a:srgbClr val="7030A0"/>
                </a:solidFill>
                <a:latin typeface="Segoe UI Light"/>
              </a:rPr>
              <a:t>Neurons</a:t>
            </a:r>
            <a:r>
              <a:rPr lang="en-US" sz="4400" dirty="0" smtClean="0">
                <a:solidFill>
                  <a:srgbClr val="7030A0"/>
                </a:solidFill>
                <a:latin typeface="Segoe UI Light"/>
              </a:rPr>
              <a:t>? </a:t>
            </a:r>
            <a:r>
              <a:rPr lang="en-US" sz="4400" dirty="0" smtClean="0">
                <a:solidFill>
                  <a:srgbClr val="7030A0"/>
                </a:solidFill>
                <a:latin typeface="Segoe UI Light"/>
              </a:rPr>
              <a:t> 10</a:t>
            </a:r>
            <a:r>
              <a:rPr lang="en-US" sz="4400" dirty="0" smtClean="0">
                <a:solidFill>
                  <a:srgbClr val="7030A0"/>
                </a:solidFill>
                <a:latin typeface="Segoe UI Light"/>
              </a:rPr>
              <a:t>%? 25%?</a:t>
            </a:r>
          </a:p>
          <a:p>
            <a:pPr marL="1143000" lvl="1" indent="-685800">
              <a:buFont typeface="Wingdings" pitchFamily="2" charset="2"/>
              <a:buChar char="Ø"/>
            </a:pPr>
            <a:r>
              <a:rPr lang="en-US" sz="4400" b="1" dirty="0" smtClean="0">
                <a:solidFill>
                  <a:srgbClr val="7030A0"/>
                </a:solidFill>
                <a:latin typeface="Segoe UI Light"/>
              </a:rPr>
              <a:t>% </a:t>
            </a:r>
            <a:r>
              <a:rPr lang="en-US" sz="4800" b="1" dirty="0" smtClean="0">
                <a:solidFill>
                  <a:srgbClr val="7030A0"/>
                </a:solidFill>
                <a:latin typeface="Segoe UI Light"/>
              </a:rPr>
              <a:t>Glia</a:t>
            </a:r>
            <a:r>
              <a:rPr lang="en-US" sz="4400" dirty="0" smtClean="0">
                <a:solidFill>
                  <a:srgbClr val="7030A0"/>
                </a:solidFill>
                <a:latin typeface="Segoe UI Light"/>
              </a:rPr>
              <a:t>?	 90%? 1%?</a:t>
            </a:r>
            <a:endParaRPr lang="en-US" sz="4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5" name="Picture 7" descr="Abac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904"/>
            <a:ext cx="1979712" cy="148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 txBox="1">
            <a:spLocks/>
          </p:cNvSpPr>
          <p:nvPr/>
        </p:nvSpPr>
        <p:spPr>
          <a:xfrm>
            <a:off x="251520" y="1124744"/>
            <a:ext cx="8773051" cy="835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all" spc="-6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600" b="1" i="0" u="none" strike="noStrike" kern="1200" cap="all" spc="-6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all" spc="-6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Myth #5: 100 billion neurons</a:t>
            </a:r>
            <a:endParaRPr kumimoji="0" lang="ar-AE" sz="3600" b="0" i="0" u="none" strike="noStrike" kern="1200" cap="all" spc="-6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003" y="6309320"/>
            <a:ext cx="8784976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Azevedo</a:t>
            </a:r>
            <a:r>
              <a:rPr lang="en-US" sz="1400" dirty="0" smtClean="0"/>
              <a:t>,</a:t>
            </a:r>
            <a:r>
              <a:rPr lang="en-US" sz="1400" dirty="0"/>
              <a:t> </a:t>
            </a:r>
            <a:r>
              <a:rPr lang="en-US" sz="1400" dirty="0" err="1" smtClean="0"/>
              <a:t>Herculano-Houzel</a:t>
            </a:r>
            <a:r>
              <a:rPr lang="en-US" sz="1400" dirty="0" smtClean="0"/>
              <a:t>, Lent et </a:t>
            </a:r>
            <a:r>
              <a:rPr lang="en-US" sz="1400" dirty="0"/>
              <a:t>al. (2009). Equal numbers of neuronal and </a:t>
            </a:r>
            <a:r>
              <a:rPr lang="en-US" sz="1400" dirty="0" err="1"/>
              <a:t>nonneuronal</a:t>
            </a:r>
            <a:r>
              <a:rPr lang="en-US" sz="1400" dirty="0"/>
              <a:t> cells make the human brain an </a:t>
            </a:r>
            <a:r>
              <a:rPr lang="en-US" sz="1400" dirty="0" err="1"/>
              <a:t>isometrically</a:t>
            </a:r>
            <a:r>
              <a:rPr lang="en-US" sz="1400" dirty="0"/>
              <a:t> scaled-up primate </a:t>
            </a:r>
            <a:r>
              <a:rPr lang="en-US" sz="1400" dirty="0" smtClean="0"/>
              <a:t>brain. </a:t>
            </a:r>
            <a:r>
              <a:rPr lang="en-US" sz="1400" i="1" dirty="0" smtClean="0"/>
              <a:t>The </a:t>
            </a:r>
            <a:r>
              <a:rPr lang="en-US" sz="1400" i="1" dirty="0"/>
              <a:t>Journal of comparative neurology</a:t>
            </a:r>
            <a:r>
              <a:rPr lang="en-US" sz="1400" dirty="0"/>
              <a:t>, </a:t>
            </a:r>
            <a:r>
              <a:rPr lang="en-US" sz="1400" i="1" dirty="0"/>
              <a:t>513</a:t>
            </a:r>
            <a:r>
              <a:rPr lang="en-US" sz="1400" dirty="0"/>
              <a:t>(5), 532-41. </a:t>
            </a:r>
            <a:r>
              <a:rPr lang="en-US" sz="1400" dirty="0" smtClean="0"/>
              <a:t> </a:t>
            </a:r>
          </a:p>
          <a:p>
            <a:endParaRPr lang="en-US" sz="14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130135"/>
            <a:ext cx="8352928" cy="522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“There </a:t>
            </a:r>
            <a:r>
              <a:rPr lang="en-US" sz="4000" dirty="0">
                <a:solidFill>
                  <a:schemeClr val="tx2"/>
                </a:solidFill>
                <a:latin typeface="Segoe UI Semibold" pitchFamily="34" charset="0"/>
              </a:rPr>
              <a:t>was, </a:t>
            </a:r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to </a:t>
            </a:r>
            <a:r>
              <a:rPr lang="en-US" sz="4000" dirty="0">
                <a:solidFill>
                  <a:schemeClr val="tx2"/>
                </a:solidFill>
                <a:latin typeface="Segoe UI Semibold" pitchFamily="34" charset="0"/>
              </a:rPr>
              <a:t>our knowledge, </a:t>
            </a:r>
            <a:r>
              <a:rPr lang="en-US" sz="4000" b="0" dirty="0">
                <a:solidFill>
                  <a:schemeClr val="tx2"/>
                </a:solidFill>
                <a:latin typeface="Segoe UI Semibold" pitchFamily="34" charset="0"/>
              </a:rPr>
              <a:t>no actual, </a:t>
            </a:r>
            <a:r>
              <a:rPr lang="en-US" sz="4000" b="0" u="sng" dirty="0">
                <a:solidFill>
                  <a:schemeClr val="tx2"/>
                </a:solidFill>
                <a:latin typeface="Segoe UI Semibold" pitchFamily="34" charset="0"/>
              </a:rPr>
              <a:t>direct</a:t>
            </a:r>
            <a:r>
              <a:rPr lang="en-US" sz="4000" b="0" dirty="0">
                <a:solidFill>
                  <a:schemeClr val="tx2"/>
                </a:solidFill>
                <a:latin typeface="Segoe UI Semibold" pitchFamily="34" charset="0"/>
              </a:rPr>
              <a:t> estimate of </a:t>
            </a:r>
            <a:r>
              <a:rPr lang="en-US" sz="4000" b="0" u="sng" dirty="0">
                <a:solidFill>
                  <a:schemeClr val="tx2"/>
                </a:solidFill>
                <a:latin typeface="Segoe UI Semibold" pitchFamily="34" charset="0"/>
              </a:rPr>
              <a:t>numbers of </a:t>
            </a:r>
            <a:r>
              <a:rPr lang="en-US" sz="4000" b="0" u="sng" dirty="0" smtClean="0">
                <a:solidFill>
                  <a:schemeClr val="tx2"/>
                </a:solidFill>
                <a:latin typeface="Segoe UI Semibold" pitchFamily="34" charset="0"/>
              </a:rPr>
              <a:t>cells or </a:t>
            </a:r>
            <a:r>
              <a:rPr lang="en-US" sz="4000" b="0" u="sng" dirty="0">
                <a:solidFill>
                  <a:schemeClr val="tx2"/>
                </a:solidFill>
                <a:latin typeface="Segoe UI Semibold" pitchFamily="34" charset="0"/>
              </a:rPr>
              <a:t>of neurons in the entire human brain </a:t>
            </a:r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until </a:t>
            </a:r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2009</a:t>
            </a:r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”</a:t>
            </a:r>
            <a:r>
              <a:rPr lang="en-US" sz="1600" dirty="0" smtClean="0">
                <a:latin typeface="Segoe UI Semibold" pitchFamily="34" charset="0"/>
              </a:rPr>
              <a:t>[HH]</a:t>
            </a:r>
            <a:r>
              <a:rPr lang="en-US" sz="4000" dirty="0" smtClean="0">
                <a:solidFill>
                  <a:schemeClr val="tx2"/>
                </a:solidFill>
                <a:latin typeface="Segoe UI Semibold" pitchFamily="34" charset="0"/>
              </a:rPr>
              <a:t>.</a:t>
            </a:r>
            <a:endParaRPr lang="en-US" sz="4000" dirty="0" smtClean="0">
              <a:solidFill>
                <a:schemeClr val="tx2"/>
              </a:solidFill>
              <a:latin typeface="Segoe UI Semibold" pitchFamily="34" charset="0"/>
            </a:endParaRPr>
          </a:p>
          <a:p>
            <a:endParaRPr lang="en-US" sz="1000" dirty="0">
              <a:solidFill>
                <a:schemeClr val="tx2"/>
              </a:solidFill>
              <a:latin typeface="Segoe UI Semibold" pitchFamily="34" charset="0"/>
            </a:endParaRPr>
          </a:p>
          <a:p>
            <a:r>
              <a:rPr lang="en-US" sz="2400" dirty="0"/>
              <a:t> </a:t>
            </a:r>
            <a:r>
              <a:rPr lang="en-US" sz="2800" dirty="0" smtClean="0"/>
              <a:t>“It </a:t>
            </a:r>
            <a:r>
              <a:rPr lang="en-US" sz="2800" dirty="0"/>
              <a:t>is commonly </a:t>
            </a:r>
            <a:r>
              <a:rPr lang="en-US" sz="2800" dirty="0">
                <a:solidFill>
                  <a:srgbClr val="FF0000"/>
                </a:solidFill>
              </a:rPr>
              <a:t>assumed</a:t>
            </a:r>
            <a:r>
              <a:rPr lang="en-US" sz="2800" dirty="0"/>
              <a:t> that </a:t>
            </a:r>
            <a:r>
              <a:rPr lang="en-US" sz="2800" dirty="0">
                <a:solidFill>
                  <a:schemeClr val="accent5"/>
                </a:solidFill>
              </a:rPr>
              <a:t>glia</a:t>
            </a:r>
            <a:r>
              <a:rPr lang="en-US" sz="2800" dirty="0"/>
              <a:t> outnumber neurons in the brain and specifically in humans by </a:t>
            </a:r>
            <a:r>
              <a:rPr lang="en-US" sz="2800" dirty="0">
                <a:solidFill>
                  <a:schemeClr val="accent5"/>
                </a:solidFill>
              </a:rPr>
              <a:t>a factor of 10 or 50 </a:t>
            </a:r>
            <a:r>
              <a:rPr lang="en-US" sz="2800" dirty="0">
                <a:solidFill>
                  <a:srgbClr val="FF0000"/>
                </a:solidFill>
              </a:rPr>
              <a:t>despite the lack of data for these </a:t>
            </a:r>
            <a:r>
              <a:rPr lang="en-US" sz="2800" dirty="0" smtClean="0">
                <a:solidFill>
                  <a:srgbClr val="FF0000"/>
                </a:solidFill>
              </a:rPr>
              <a:t>assumptions</a:t>
            </a:r>
            <a:r>
              <a:rPr lang="en-US" sz="2400" dirty="0" smtClean="0"/>
              <a:t> </a:t>
            </a:r>
            <a:r>
              <a:rPr lang="en-US" sz="2800" dirty="0" smtClean="0">
                <a:solidFill>
                  <a:srgbClr val="7030A0"/>
                </a:solidFill>
              </a:rPr>
              <a:t>{</a:t>
            </a:r>
            <a:r>
              <a:rPr lang="en-US" sz="2800" dirty="0" err="1" smtClean="0">
                <a:solidFill>
                  <a:srgbClr val="7030A0"/>
                </a:solidFill>
              </a:rPr>
              <a:t>Kandel</a:t>
            </a:r>
            <a:r>
              <a:rPr lang="en-US" sz="2800" dirty="0">
                <a:solidFill>
                  <a:srgbClr val="7030A0"/>
                </a:solidFill>
              </a:rPr>
              <a:t>, </a:t>
            </a:r>
            <a:r>
              <a:rPr lang="en-US" sz="2800" dirty="0" smtClean="0">
                <a:solidFill>
                  <a:srgbClr val="7030A0"/>
                </a:solidFill>
              </a:rPr>
              <a:t>2000} 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sz="2400" dirty="0">
              <a:solidFill>
                <a:schemeClr val="tx2"/>
              </a:solidFill>
              <a:latin typeface="Segoe UI Semi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37312"/>
            <a:ext cx="8784976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Azevedo</a:t>
            </a:r>
            <a:r>
              <a:rPr lang="en-US" sz="1400" dirty="0" smtClean="0"/>
              <a:t>,</a:t>
            </a:r>
            <a:r>
              <a:rPr lang="en-US" sz="1400" dirty="0"/>
              <a:t> </a:t>
            </a:r>
            <a:r>
              <a:rPr lang="en-US" sz="1400" dirty="0" err="1" smtClean="0"/>
              <a:t>Herculano-Houzel</a:t>
            </a:r>
            <a:r>
              <a:rPr lang="en-US" sz="1400" dirty="0" smtClean="0"/>
              <a:t>, Lent et </a:t>
            </a:r>
            <a:r>
              <a:rPr lang="en-US" sz="1400" dirty="0"/>
              <a:t>al. (2009). Equal numbers of neuronal and </a:t>
            </a:r>
            <a:r>
              <a:rPr lang="en-US" sz="1400" dirty="0" err="1"/>
              <a:t>nonneuronal</a:t>
            </a:r>
            <a:r>
              <a:rPr lang="en-US" sz="1400" dirty="0"/>
              <a:t> cells make the human brain an </a:t>
            </a:r>
            <a:r>
              <a:rPr lang="en-US" sz="1400" dirty="0" err="1"/>
              <a:t>isometrically</a:t>
            </a:r>
            <a:r>
              <a:rPr lang="en-US" sz="1400" dirty="0"/>
              <a:t> scaled-up primate </a:t>
            </a:r>
            <a:r>
              <a:rPr lang="en-US" sz="1400" dirty="0" smtClean="0"/>
              <a:t>brain. </a:t>
            </a:r>
            <a:r>
              <a:rPr lang="en-US" sz="1400" i="1" dirty="0" smtClean="0"/>
              <a:t>The </a:t>
            </a:r>
            <a:r>
              <a:rPr lang="en-US" sz="1400" i="1" dirty="0"/>
              <a:t>Journal of comparative neurology</a:t>
            </a:r>
            <a:r>
              <a:rPr lang="en-US" sz="1400" dirty="0"/>
              <a:t>, </a:t>
            </a:r>
            <a:r>
              <a:rPr lang="en-US" sz="1400" i="1" dirty="0"/>
              <a:t>513</a:t>
            </a:r>
            <a:r>
              <a:rPr lang="en-US" sz="1400" dirty="0"/>
              <a:t>(5), 532-41. </a:t>
            </a:r>
            <a:r>
              <a:rPr lang="en-US" sz="1400" dirty="0" smtClean="0"/>
              <a:t> 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447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67" y="3140968"/>
            <a:ext cx="263212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683994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The Isotropic</a:t>
            </a:r>
            <a:r>
              <a:rPr lang="en-US" sz="4000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4400" b="1" dirty="0" err="1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Fractionator</a:t>
            </a:r>
            <a:endParaRPr lang="en-US" sz="4400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872128"/>
            <a:ext cx="43924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Segoe UI Symbol" pitchFamily="34" charset="0"/>
                <a:ea typeface="Segoe UI Symbol" pitchFamily="34" charset="0"/>
              </a:rPr>
              <a:t>Method:</a:t>
            </a:r>
          </a:p>
          <a:p>
            <a:endParaRPr lang="en-US" sz="4000" b="1" u="sng" dirty="0">
              <a:latin typeface="Segoe UI Symbol" pitchFamily="34" charset="0"/>
              <a:ea typeface="Segoe UI Symbol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Segoe UI Symbol" pitchFamily="34" charset="0"/>
                <a:ea typeface="Segoe UI Symbol" pitchFamily="34" charset="0"/>
              </a:rPr>
              <a:t>Make soup of brain.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Segoe UI Symbol" pitchFamily="34" charset="0"/>
                <a:ea typeface="Segoe UI Symbol" pitchFamily="34" charset="0"/>
              </a:rPr>
              <a:t>Highlight neurons.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Segoe UI Symbol" pitchFamily="34" charset="0"/>
                <a:ea typeface="Segoe UI Symbol" pitchFamily="34" charset="0"/>
              </a:rPr>
              <a:t>Count density in a “cup of soup”.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Segoe UI Symbol" pitchFamily="34" charset="0"/>
                <a:ea typeface="Segoe UI Symbol" pitchFamily="34" charset="0"/>
              </a:rPr>
              <a:t>Density * “cup size” = # Neurons.</a:t>
            </a:r>
            <a:endParaRPr lang="en-US" sz="2800" dirty="0" smtClean="0">
              <a:latin typeface="Segoe UI Symbol" pitchFamily="34" charset="0"/>
              <a:ea typeface="Segoe UI Symbol" pitchFamily="34" charset="0"/>
            </a:endParaRPr>
          </a:p>
          <a:p>
            <a:endParaRPr lang="en-US" sz="2000" b="1" u="sng" dirty="0" smtClean="0">
              <a:latin typeface="Segoe UI Symbol" pitchFamily="34" charset="0"/>
              <a:ea typeface="Segoe UI Symbol" pitchFamily="34" charset="0"/>
            </a:endParaRPr>
          </a:p>
        </p:txBody>
      </p:sp>
      <p:pic>
        <p:nvPicPr>
          <p:cNvPr id="5" name="Picture 1" descr="E:\Dropbox\Dropbox\Studies\Books &amp; Resources\Seminar סמינריון פסיכוביולוגיים\Graphics\Isotrophic Fractionator diagram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r="2317" b="11616"/>
          <a:stretch/>
        </p:blipFill>
        <p:spPr bwMode="auto">
          <a:xfrm>
            <a:off x="7112236" y="1340768"/>
            <a:ext cx="1886819" cy="481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/>
          <p:nvPr/>
        </p:nvCxnSpPr>
        <p:spPr>
          <a:xfrm rot="5400000" flipH="1" flipV="1">
            <a:off x="2930054" y="2394576"/>
            <a:ext cx="5484682" cy="2200790"/>
          </a:xfrm>
          <a:prstGeom prst="bentConnector3">
            <a:avLst>
              <a:gd name="adj1" fmla="val 6178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52718"/>
            <a:ext cx="8136904" cy="13716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isotropic </a:t>
            </a:r>
            <a:r>
              <a:rPr lang="en-US" sz="4000" b="1" dirty="0">
                <a:solidFill>
                  <a:srgbClr val="C0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Fractionation </a:t>
            </a:r>
            <a:r>
              <a:rPr lang="en-US" sz="4000" b="1" u="sng" dirty="0" smtClean="0">
                <a:latin typeface="Segoe UI Symbol" pitchFamily="34" charset="0"/>
                <a:ea typeface="Segoe UI Symbol" pitchFamily="34" charset="0"/>
              </a:rPr>
              <a:t>Findings (I):</a:t>
            </a:r>
            <a:endParaRPr lang="en-US" sz="4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264975"/>
              </p:ext>
            </p:extLst>
          </p:nvPr>
        </p:nvGraphicFramePr>
        <p:xfrm>
          <a:off x="179512" y="908720"/>
          <a:ext cx="8496942" cy="521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107503" y="6070887"/>
            <a:ext cx="85689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err="1" smtClean="0"/>
              <a:t>Herculano-Houzel</a:t>
            </a:r>
            <a:r>
              <a:rPr lang="en-US" sz="1600" smtClean="0"/>
              <a:t> </a:t>
            </a:r>
            <a:r>
              <a:rPr lang="en-US" sz="1600"/>
              <a:t>and </a:t>
            </a:r>
            <a:r>
              <a:rPr lang="en-US" sz="1600" smtClean="0"/>
              <a:t>Lent; Isotropic </a:t>
            </a:r>
            <a:r>
              <a:rPr lang="en-US" sz="1600"/>
              <a:t>Fractionator: A Simple, Rapid Method </a:t>
            </a:r>
            <a:r>
              <a:rPr lang="en-US" sz="1600" smtClean="0"/>
              <a:t>for the </a:t>
            </a:r>
            <a:r>
              <a:rPr lang="en-US" sz="1600"/>
              <a:t>Quantification of Total Cell and Neuron </a:t>
            </a:r>
            <a:r>
              <a:rPr lang="en-US" sz="1600" smtClean="0"/>
              <a:t>Numbers in </a:t>
            </a:r>
            <a:r>
              <a:rPr lang="en-US" sz="1600"/>
              <a:t>the </a:t>
            </a:r>
            <a:r>
              <a:rPr lang="en-US" sz="1600" smtClean="0"/>
              <a:t>Brain</a:t>
            </a:r>
            <a:r>
              <a:rPr lang="en-US" sz="1600"/>
              <a:t>; </a:t>
            </a:r>
            <a:r>
              <a:rPr lang="en-US" sz="1600" i="1"/>
              <a:t>Journal of Neuroscience, </a:t>
            </a:r>
            <a:r>
              <a:rPr lang="en-US" sz="1600" i="1" smtClean="0"/>
              <a:t>2005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58051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12" y="188640"/>
            <a:ext cx="8709822" cy="637321"/>
          </a:xfrm>
        </p:spPr>
        <p:txBody>
          <a:bodyPr>
            <a:noAutofit/>
          </a:bodyPr>
          <a:lstStyle/>
          <a:p>
            <a:r>
              <a:rPr lang="en-US" sz="4000" b="1" u="sng" dirty="0" smtClean="0">
                <a:latin typeface="Segoe UI Symbol" pitchFamily="34" charset="0"/>
                <a:ea typeface="Segoe UI Symbol" pitchFamily="34" charset="0"/>
              </a:rPr>
              <a:t>Findings: </a:t>
            </a:r>
            <a:r>
              <a:rPr lang="en-US" sz="4000" b="1" dirty="0" smtClean="0">
                <a:solidFill>
                  <a:srgbClr val="C0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- </a:t>
            </a:r>
            <a:r>
              <a:rPr lang="en-US" sz="4000" b="1" u="sng" dirty="0" err="1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HumAN</a:t>
            </a:r>
            <a:r>
              <a:rPr lang="en-US" sz="4000" b="1" u="sng" dirty="0" err="1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s</a:t>
            </a:r>
            <a:r>
              <a:rPr lang="en-US" sz="4000" b="1" u="sng" dirty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:</a:t>
            </a:r>
            <a:endParaRPr lang="en-US" sz="4000" u="sng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99992" y="2348880"/>
            <a:ext cx="144016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52" name="Picture 4" descr="C:\Users\User\AppData\Local\Temp\enhtmlclip\HumanBrainNumbers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1590" r="980" b="5701"/>
          <a:stretch/>
        </p:blipFill>
        <p:spPr bwMode="auto">
          <a:xfrm>
            <a:off x="251520" y="884582"/>
            <a:ext cx="8352928" cy="57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07504" y="1124744"/>
            <a:ext cx="412372" cy="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Down Arrow 4"/>
          <p:cNvSpPr/>
          <p:nvPr/>
        </p:nvSpPr>
        <p:spPr>
          <a:xfrm flipV="1">
            <a:off x="6804248" y="3488155"/>
            <a:ext cx="216024" cy="2795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815002" y="5733256"/>
            <a:ext cx="432048" cy="3135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flipH="1">
            <a:off x="4983903" y="1232756"/>
            <a:ext cx="234890" cy="21602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infographicjournal.com/images/wonders-in-he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15346"/>
            <a:ext cx="2843808" cy="3242654"/>
          </a:xfrm>
          <a:prstGeom prst="rect">
            <a:avLst/>
          </a:prstGeom>
          <a:noFill/>
        </p:spPr>
      </p:pic>
      <p:pic>
        <p:nvPicPr>
          <p:cNvPr id="76804" name="Picture 4" descr="http://webspace.ship.edu/cgboer/neur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0"/>
            <a:ext cx="5808712" cy="4149080"/>
          </a:xfrm>
          <a:prstGeom prst="rect">
            <a:avLst/>
          </a:prstGeom>
          <a:noFill/>
        </p:spPr>
      </p:pic>
      <p:sp>
        <p:nvSpPr>
          <p:cNvPr id="6" name="חץ ימינה 5"/>
          <p:cNvSpPr/>
          <p:nvPr/>
        </p:nvSpPr>
        <p:spPr>
          <a:xfrm>
            <a:off x="3059832" y="260648"/>
            <a:ext cx="360040" cy="50405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7" name="חץ ימינה 6"/>
          <p:cNvSpPr/>
          <p:nvPr/>
        </p:nvSpPr>
        <p:spPr>
          <a:xfrm>
            <a:off x="8676456" y="2564904"/>
            <a:ext cx="216024" cy="64807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AE"/>
          </a:p>
        </p:txBody>
      </p:sp>
      <p:sp>
        <p:nvSpPr>
          <p:cNvPr id="8" name="מלבן 7"/>
          <p:cNvSpPr/>
          <p:nvPr/>
        </p:nvSpPr>
        <p:spPr>
          <a:xfrm>
            <a:off x="3203848" y="4797152"/>
            <a:ext cx="54255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Glia</a:t>
            </a:r>
            <a:r>
              <a:rPr lang="en-US" sz="2400" dirty="0" smtClean="0"/>
              <a:t> </a:t>
            </a:r>
            <a:r>
              <a:rPr lang="en-US" sz="2400" dirty="0" smtClean="0"/>
              <a:t>cells </a:t>
            </a:r>
            <a:r>
              <a:rPr lang="en-US" sz="2400" dirty="0" smtClean="0"/>
              <a:t>= nerve </a:t>
            </a:r>
            <a:r>
              <a:rPr lang="en-US" sz="2400" dirty="0" smtClean="0"/>
              <a:t>cells that </a:t>
            </a:r>
            <a:r>
              <a:rPr lang="en-US" sz="2400" u="sng" dirty="0" smtClean="0"/>
              <a:t>don't carry nerve </a:t>
            </a:r>
            <a:r>
              <a:rPr lang="en-US" sz="2400" u="sng" dirty="0" smtClean="0"/>
              <a:t>impulses (Action Potentials)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Include: Immune system, support, </a:t>
            </a:r>
            <a:r>
              <a:rPr lang="en-US" sz="2400" dirty="0" smtClean="0"/>
              <a:t>nutrients (Astrocytes..)..</a:t>
            </a:r>
            <a:endParaRPr lang="ar-AE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1124744"/>
            <a:ext cx="273630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u="sng" dirty="0" smtClean="0"/>
              <a:t>NEURON</a:t>
            </a:r>
            <a:r>
              <a:rPr lang="en-US" sz="4000" dirty="0" smtClean="0"/>
              <a:t>:</a:t>
            </a:r>
            <a:endParaRPr lang="ar-AE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6419056" cy="678904"/>
          </a:xfrm>
        </p:spPr>
        <p:txBody>
          <a:bodyPr/>
          <a:lstStyle/>
          <a:p>
            <a:r>
              <a:rPr lang="en-US" b="1" u="sng" dirty="0" smtClean="0">
                <a:latin typeface="Segoe UI Symbol" pitchFamily="34" charset="0"/>
                <a:ea typeface="Segoe UI Symbol" pitchFamily="34" charset="0"/>
              </a:rPr>
              <a:t>Findings: </a:t>
            </a:r>
            <a:r>
              <a:rPr lang="en-US" b="1" dirty="0" smtClean="0">
                <a:solidFill>
                  <a:srgbClr val="C0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- </a:t>
            </a:r>
            <a:r>
              <a:rPr lang="en-US" b="1" u="sng" dirty="0" err="1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  <a:cs typeface="Segoe UI" pitchFamily="34" charset="0"/>
              </a:rPr>
              <a:t>HumAN</a:t>
            </a:r>
            <a:r>
              <a:rPr lang="en-US" b="1" u="sng" dirty="0" err="1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s</a:t>
            </a:r>
            <a:r>
              <a:rPr lang="en-US" b="1" u="sng" dirty="0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9" y="692696"/>
            <a:ext cx="8742785" cy="5112568"/>
          </a:xfrm>
        </p:spPr>
        <p:txBody>
          <a:bodyPr>
            <a:noAutofit/>
          </a:bodyPr>
          <a:lstStyle/>
          <a:p>
            <a:pPr marL="342900" indent="-342900"/>
            <a:r>
              <a:rPr lang="en-US" sz="3600" dirty="0" smtClean="0">
                <a:solidFill>
                  <a:srgbClr val="FF0000"/>
                </a:solidFill>
                <a:latin typeface="Segoe UI Semibold" pitchFamily="34" charset="0"/>
              </a:rPr>
              <a:t>	</a:t>
            </a:r>
            <a:r>
              <a:rPr lang="en-US" sz="3600" u="sng" dirty="0" smtClean="0">
                <a:solidFill>
                  <a:srgbClr val="FF0000"/>
                </a:solidFill>
                <a:latin typeface="Segoe UI Semibold" pitchFamily="34" charset="0"/>
              </a:rPr>
              <a:t>86</a:t>
            </a:r>
            <a:r>
              <a:rPr lang="en-US" sz="2800" u="sng" dirty="0" smtClean="0">
                <a:solidFill>
                  <a:srgbClr val="C00000"/>
                </a:solidFill>
                <a:latin typeface="Segoe UI Semibold" pitchFamily="34" charset="0"/>
              </a:rPr>
              <a:t> </a:t>
            </a:r>
            <a:r>
              <a:rPr lang="en-US" sz="3600" u="sng" dirty="0" smtClean="0">
                <a:solidFill>
                  <a:srgbClr val="C00000"/>
                </a:solidFill>
                <a:latin typeface="Segoe UI Semibold" pitchFamily="34" charset="0"/>
              </a:rPr>
              <a:t>Billion</a:t>
            </a:r>
            <a:r>
              <a:rPr lang="en-US" sz="2800" u="sng" dirty="0" smtClean="0">
                <a:solidFill>
                  <a:srgbClr val="C00000"/>
                </a:solidFill>
                <a:latin typeface="Segoe UI Semibold" pitchFamily="34" charset="0"/>
              </a:rPr>
              <a:t> </a:t>
            </a:r>
            <a:r>
              <a:rPr lang="en-US" sz="3200" dirty="0" smtClean="0">
                <a:solidFill>
                  <a:srgbClr val="C00000"/>
                </a:solidFill>
                <a:latin typeface="Segoe UI Semibold" pitchFamily="34" charset="0"/>
              </a:rPr>
              <a:t>neurons </a:t>
            </a:r>
            <a:r>
              <a:rPr lang="en-US" sz="3200" b="0" dirty="0">
                <a:latin typeface="Segoe UI Semibold" pitchFamily="34" charset="0"/>
              </a:rPr>
              <a:t>and </a:t>
            </a:r>
            <a:r>
              <a:rPr lang="en-US" sz="3600" b="0" u="sng" dirty="0" smtClean="0">
                <a:solidFill>
                  <a:srgbClr val="C00000"/>
                </a:solidFill>
                <a:latin typeface="Segoe UI Semibold" pitchFamily="34" charset="0"/>
              </a:rPr>
              <a:t>84</a:t>
            </a:r>
            <a:r>
              <a:rPr lang="en-US" sz="3200" b="0" dirty="0" smtClean="0">
                <a:solidFill>
                  <a:srgbClr val="C00000"/>
                </a:solidFill>
                <a:latin typeface="Segoe UI Semibold" pitchFamily="34" charset="0"/>
              </a:rPr>
              <a:t> </a:t>
            </a:r>
            <a:r>
              <a:rPr lang="en-US" sz="3200" b="0" dirty="0">
                <a:latin typeface="Segoe UI Semibold" pitchFamily="34" charset="0"/>
              </a:rPr>
              <a:t>billion </a:t>
            </a:r>
            <a:r>
              <a:rPr lang="en-US" sz="3200" b="0" dirty="0" smtClean="0">
                <a:latin typeface="Segoe UI Semibold" pitchFamily="34" charset="0"/>
              </a:rPr>
              <a:t>“</a:t>
            </a:r>
            <a:r>
              <a:rPr lang="en-US" sz="3600" b="0" dirty="0" smtClean="0">
                <a:solidFill>
                  <a:srgbClr val="C00000"/>
                </a:solidFill>
                <a:latin typeface="Segoe UI Semibold" pitchFamily="34" charset="0"/>
              </a:rPr>
              <a:t>Glia</a:t>
            </a:r>
            <a:r>
              <a:rPr lang="en-US" sz="3200" b="0" dirty="0" smtClean="0">
                <a:latin typeface="Segoe UI Semibold" pitchFamily="34" charset="0"/>
              </a:rPr>
              <a:t>”. </a:t>
            </a:r>
          </a:p>
          <a:p>
            <a:pPr marL="342900" indent="-342900"/>
            <a:r>
              <a:rPr lang="en-US" sz="3200" b="0" dirty="0">
                <a:solidFill>
                  <a:srgbClr val="FF0000"/>
                </a:solidFill>
                <a:latin typeface="Segoe UI Semibold" pitchFamily="34" charset="0"/>
              </a:rPr>
              <a:t>	</a:t>
            </a:r>
            <a:r>
              <a:rPr lang="en-US" sz="3200" b="0" dirty="0" smtClean="0">
                <a:solidFill>
                  <a:srgbClr val="FF0000"/>
                </a:solidFill>
                <a:latin typeface="Segoe UI Semibold" pitchFamily="34" charset="0"/>
              </a:rPr>
              <a:t>	</a:t>
            </a:r>
            <a:r>
              <a:rPr lang="en-US" sz="3200" b="0" i="1" dirty="0" smtClean="0">
                <a:solidFill>
                  <a:schemeClr val="tx2"/>
                </a:solidFill>
                <a:latin typeface="Segoe UI Semibold" pitchFamily="34" charset="0"/>
              </a:rPr>
              <a:t>More</a:t>
            </a:r>
            <a:r>
              <a:rPr lang="en-US" sz="3200" b="0" dirty="0" smtClean="0">
                <a:solidFill>
                  <a:schemeClr val="tx2"/>
                </a:solidFill>
                <a:latin typeface="Segoe UI Semibold" pitchFamily="34" charset="0"/>
              </a:rPr>
              <a:t>  </a:t>
            </a:r>
            <a:r>
              <a:rPr lang="en-US" sz="3200" b="0" dirty="0" smtClean="0">
                <a:solidFill>
                  <a:schemeClr val="tx2"/>
                </a:solidFill>
                <a:latin typeface="Segoe UI Semibold" pitchFamily="34" charset="0"/>
              </a:rPr>
              <a:t>Neurons </a:t>
            </a:r>
            <a:r>
              <a:rPr lang="en-US" sz="3200" b="0" dirty="0">
                <a:solidFill>
                  <a:schemeClr val="tx2"/>
                </a:solidFill>
                <a:latin typeface="Segoe UI Semibold" pitchFamily="34" charset="0"/>
              </a:rPr>
              <a:t>than </a:t>
            </a:r>
            <a:r>
              <a:rPr lang="en-US" sz="3200" b="0" dirty="0" smtClean="0">
                <a:solidFill>
                  <a:schemeClr val="tx2"/>
                </a:solidFill>
                <a:latin typeface="Segoe UI Semibold" pitchFamily="34" charset="0"/>
              </a:rPr>
              <a:t>Glia! </a:t>
            </a:r>
            <a:endParaRPr lang="en-US" sz="3200" b="0" dirty="0" smtClean="0">
              <a:solidFill>
                <a:schemeClr val="tx2"/>
              </a:solidFill>
              <a:latin typeface="Segoe UI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0" dirty="0" smtClean="0">
                <a:solidFill>
                  <a:schemeClr val="accent5"/>
                </a:solidFill>
                <a:latin typeface="Segoe UI Semibold" pitchFamily="34" charset="0"/>
              </a:rPr>
              <a:t>Cerebral </a:t>
            </a:r>
            <a:r>
              <a:rPr lang="en-US" sz="3200" b="0" u="sng" dirty="0" smtClean="0">
                <a:solidFill>
                  <a:schemeClr val="accent5"/>
                </a:solidFill>
                <a:latin typeface="Segoe UI Semibold" pitchFamily="34" charset="0"/>
              </a:rPr>
              <a:t>Cortex:</a:t>
            </a:r>
            <a:r>
              <a:rPr lang="en-US" sz="3200" b="0" dirty="0" smtClean="0">
                <a:solidFill>
                  <a:schemeClr val="accent5"/>
                </a:solidFill>
                <a:latin typeface="Segoe UI Semibold" pitchFamily="34" charset="0"/>
              </a:rPr>
              <a:t> </a:t>
            </a:r>
            <a:r>
              <a:rPr lang="en-US" sz="3200" b="0" dirty="0" smtClean="0">
                <a:solidFill>
                  <a:schemeClr val="accent5"/>
                </a:solidFill>
                <a:latin typeface="Segoe UI Semibold" pitchFamily="34" charset="0"/>
              </a:rPr>
              <a:t>J</a:t>
            </a:r>
            <a:r>
              <a:rPr lang="en-US" sz="3200" b="0" dirty="0" smtClean="0">
                <a:latin typeface="Segoe UI Semibold" pitchFamily="34" charset="0"/>
              </a:rPr>
              <a:t>ust </a:t>
            </a:r>
            <a:r>
              <a:rPr lang="en-US" sz="3200" b="0" u="sng" dirty="0" smtClean="0">
                <a:solidFill>
                  <a:srgbClr val="FF0000"/>
                </a:solidFill>
                <a:latin typeface="Segoe UI Semibold" pitchFamily="34" charset="0"/>
              </a:rPr>
              <a:t>19</a:t>
            </a:r>
            <a:r>
              <a:rPr lang="en-US" sz="3200" b="0" u="sng" dirty="0">
                <a:solidFill>
                  <a:srgbClr val="FF0000"/>
                </a:solidFill>
                <a:latin typeface="Segoe UI Semibold" pitchFamily="34" charset="0"/>
              </a:rPr>
              <a:t>%</a:t>
            </a:r>
            <a:r>
              <a:rPr lang="en-US" sz="3200" b="0" dirty="0">
                <a:latin typeface="Segoe UI Semibold" pitchFamily="34" charset="0"/>
              </a:rPr>
              <a:t> of neurons despite </a:t>
            </a:r>
            <a:r>
              <a:rPr lang="en-US" sz="3200" b="0" dirty="0" smtClean="0">
                <a:latin typeface="Segoe UI Semibold" pitchFamily="34" charset="0"/>
              </a:rPr>
              <a:t>size </a:t>
            </a:r>
            <a:r>
              <a:rPr lang="en-US" sz="3200" b="0" dirty="0">
                <a:latin typeface="Segoe UI Semibold" pitchFamily="34" charset="0"/>
              </a:rPr>
              <a:t>and mass (</a:t>
            </a:r>
            <a:r>
              <a:rPr lang="en-US" sz="3200" b="0" i="1" dirty="0">
                <a:solidFill>
                  <a:schemeClr val="accent5"/>
                </a:solidFill>
                <a:latin typeface="Segoe UI Semibold" pitchFamily="34" charset="0"/>
              </a:rPr>
              <a:t>82</a:t>
            </a:r>
            <a:r>
              <a:rPr lang="en-US" sz="3200" b="0" dirty="0">
                <a:solidFill>
                  <a:schemeClr val="accent5"/>
                </a:solidFill>
                <a:latin typeface="Segoe UI Semibold" pitchFamily="34" charset="0"/>
              </a:rPr>
              <a:t>%)!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b="0" u="sng" dirty="0">
                <a:solidFill>
                  <a:srgbClr val="7030A0"/>
                </a:solidFill>
                <a:latin typeface="Segoe UI Semibold" pitchFamily="34" charset="0"/>
              </a:rPr>
              <a:t>Cerebellum</a:t>
            </a:r>
            <a:r>
              <a:rPr lang="en-US" sz="3200" b="0" dirty="0">
                <a:latin typeface="Segoe UI Semibold" pitchFamily="34" charset="0"/>
              </a:rPr>
              <a:t>: Just </a:t>
            </a:r>
            <a:r>
              <a:rPr lang="en-US" sz="3200" dirty="0">
                <a:latin typeface="Segoe UI Semibold" pitchFamily="34" charset="0"/>
              </a:rPr>
              <a:t>10%</a:t>
            </a:r>
            <a:r>
              <a:rPr lang="en-US" sz="3200" b="0" dirty="0">
                <a:latin typeface="Segoe UI Semibold" pitchFamily="34" charset="0"/>
              </a:rPr>
              <a:t> of brain mass, But ~</a:t>
            </a:r>
            <a:r>
              <a:rPr lang="en-US" sz="3200" b="0" dirty="0">
                <a:solidFill>
                  <a:srgbClr val="7030A0"/>
                </a:solidFill>
                <a:latin typeface="Segoe UI Semibold" pitchFamily="34" charset="0"/>
              </a:rPr>
              <a:t>69 billion neurons - </a:t>
            </a:r>
            <a:r>
              <a:rPr lang="en-US" sz="3600" b="0" u="sng" dirty="0">
                <a:solidFill>
                  <a:srgbClr val="7030A0"/>
                </a:solidFill>
                <a:latin typeface="Segoe UI Semibold" pitchFamily="34" charset="0"/>
              </a:rPr>
              <a:t>80</a:t>
            </a:r>
            <a:r>
              <a:rPr lang="en-US" sz="3600" b="0" u="sng" dirty="0" smtClean="0">
                <a:solidFill>
                  <a:srgbClr val="7030A0"/>
                </a:solidFill>
                <a:latin typeface="Segoe UI Semibold" pitchFamily="34" charset="0"/>
              </a:rPr>
              <a:t>%</a:t>
            </a:r>
            <a:r>
              <a:rPr lang="en-US" sz="3200" b="0" dirty="0" smtClean="0">
                <a:latin typeface="Segoe UI Semibold" pitchFamily="34" charset="0"/>
              </a:rPr>
              <a:t>!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3200" i="1" dirty="0" smtClean="0">
                <a:latin typeface="Segoe UI Semibold" pitchFamily="34" charset="0"/>
              </a:rPr>
              <a:t>Cortex </a:t>
            </a:r>
            <a:r>
              <a:rPr lang="en-US" sz="3200" i="1" dirty="0">
                <a:latin typeface="Segoe UI Semibold" pitchFamily="34" charset="0"/>
              </a:rPr>
              <a:t>&amp; Cerebellum Size = Same relative size </a:t>
            </a:r>
            <a:r>
              <a:rPr lang="en-US" sz="3200" i="1" dirty="0" smtClean="0">
                <a:latin typeface="Segoe UI Semibold" pitchFamily="34" charset="0"/>
              </a:rPr>
              <a:t>as other apes</a:t>
            </a:r>
            <a:endParaRPr lang="en-US" sz="3200" i="1" u="sng" dirty="0"/>
          </a:p>
          <a:p>
            <a:endParaRPr lang="en-US" sz="3200" b="0" dirty="0">
              <a:latin typeface="Segoe UI Semi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79" y="6396335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Equal Numbers of Neuronal and </a:t>
            </a:r>
            <a:r>
              <a:rPr lang="en-US" sz="1200" dirty="0" err="1"/>
              <a:t>Nonneuronal</a:t>
            </a:r>
            <a:r>
              <a:rPr lang="en-US" sz="1200" dirty="0"/>
              <a:t> Cells </a:t>
            </a:r>
            <a:r>
              <a:rPr lang="en-US" sz="1200" dirty="0" smtClean="0"/>
              <a:t>Make the </a:t>
            </a:r>
            <a:r>
              <a:rPr lang="en-US" sz="1200" dirty="0"/>
              <a:t>Human Brain an </a:t>
            </a:r>
            <a:r>
              <a:rPr lang="en-US" sz="1200" dirty="0" err="1"/>
              <a:t>Isometrically</a:t>
            </a:r>
            <a:r>
              <a:rPr lang="en-US" sz="1200" dirty="0"/>
              <a:t> Scaled-Up Primate Brain</a:t>
            </a:r>
            <a:r>
              <a:rPr lang="en-US" sz="1200" dirty="0" smtClean="0"/>
              <a:t>; HERCULANO-HOUZEL et al., J. </a:t>
            </a:r>
            <a:r>
              <a:rPr lang="en-US" sz="1200" dirty="0"/>
              <a:t>of  Comparative </a:t>
            </a:r>
            <a:r>
              <a:rPr lang="en-US" sz="1200" dirty="0" smtClean="0"/>
              <a:t>Neurology, 2009</a:t>
            </a:r>
            <a:endParaRPr lang="en-US" sz="1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63" y="1700808"/>
            <a:ext cx="1452298" cy="1410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76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2718"/>
            <a:ext cx="8712968" cy="756002"/>
          </a:xfrm>
        </p:spPr>
        <p:txBody>
          <a:bodyPr>
            <a:noAutofit/>
          </a:bodyPr>
          <a:lstStyle/>
          <a:p>
            <a:r>
              <a:rPr lang="en-US" sz="4400" err="1" smtClean="0"/>
              <a:t>whAt</a:t>
            </a:r>
            <a:r>
              <a:rPr lang="en-US" sz="4400" smtClean="0"/>
              <a:t> makes us </a:t>
            </a:r>
            <a:r>
              <a:rPr lang="en-US" sz="4400" i="1" smtClean="0"/>
              <a:t>Special</a:t>
            </a:r>
            <a:r>
              <a:rPr lang="en-US" sz="4400" smtClean="0"/>
              <a:t>?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424936" cy="4968552"/>
          </a:xfrm>
        </p:spPr>
        <p:txBody>
          <a:bodyPr>
            <a:normAutofit/>
          </a:bodyPr>
          <a:lstStyle/>
          <a:p>
            <a:pPr algn="just"/>
            <a:r>
              <a:rPr lang="en-US" sz="4000" i="1" u="sng" dirty="0" smtClean="0">
                <a:solidFill>
                  <a:srgbClr val="FF0000"/>
                </a:solidFill>
              </a:rPr>
              <a:t>Absolute</a:t>
            </a:r>
            <a:r>
              <a:rPr lang="en-US" sz="4000" i="1" u="sng" dirty="0" smtClean="0"/>
              <a:t> Number of Neurons</a:t>
            </a:r>
            <a:r>
              <a:rPr lang="en-US" sz="4000" i="1" dirty="0" smtClean="0"/>
              <a:t>. </a:t>
            </a:r>
            <a:r>
              <a:rPr lang="en-US" sz="3600" dirty="0" smtClean="0"/>
              <a:t>			</a:t>
            </a:r>
            <a:r>
              <a:rPr lang="en-US" sz="3600" dirty="0" smtClean="0"/>
              <a:t>    </a:t>
            </a:r>
            <a:r>
              <a:rPr lang="en-US" sz="4000" i="1" u="sng" dirty="0" smtClean="0">
                <a:solidFill>
                  <a:srgbClr val="00B050"/>
                </a:solidFill>
              </a:rPr>
              <a:t>Why?:</a:t>
            </a:r>
            <a:endParaRPr lang="en-US" sz="4000" u="sng" dirty="0" smtClean="0">
              <a:solidFill>
                <a:srgbClr val="00B050"/>
              </a:solidFill>
            </a:endParaRPr>
          </a:p>
          <a:p>
            <a:r>
              <a:rPr lang="en-US" sz="3600" dirty="0" smtClean="0"/>
              <a:t>We Have the Largest </a:t>
            </a:r>
            <a:r>
              <a:rPr lang="en-US" sz="4000" u="sng" dirty="0" smtClean="0">
                <a:solidFill>
                  <a:schemeClr val="accent2">
                    <a:lumMod val="50000"/>
                  </a:schemeClr>
                </a:solidFill>
              </a:rPr>
              <a:t>PRIMATE</a:t>
            </a:r>
            <a:r>
              <a:rPr lang="en-US" sz="4000" dirty="0" smtClean="0"/>
              <a:t> </a:t>
            </a:r>
            <a:r>
              <a:rPr lang="en-US" sz="3600" dirty="0" smtClean="0"/>
              <a:t>Brain!</a:t>
            </a:r>
          </a:p>
          <a:p>
            <a:endParaRPr lang="en-US" sz="3600" dirty="0"/>
          </a:p>
        </p:txBody>
      </p:sp>
      <p:pic>
        <p:nvPicPr>
          <p:cNvPr id="7" name="Picture 2" descr="http://www.suzanaherculanohouzel.com/storage/PrimateScalingRules.jpg?__SQUARESPACE_CACHEVERSION=124633104489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10096"/>
            <a:ext cx="4752528" cy="358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maniacs - 01x09 Pinky and The Brain Introduction #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80" y="-14608"/>
            <a:ext cx="5186500" cy="38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5" y="188640"/>
            <a:ext cx="8995523" cy="792088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whAt</a:t>
            </a:r>
            <a:r>
              <a:rPr lang="en-US" sz="2700" dirty="0"/>
              <a:t> makes us </a:t>
            </a:r>
            <a:r>
              <a:rPr lang="en-US" sz="2700" i="1" dirty="0" smtClean="0"/>
              <a:t>Special</a:t>
            </a:r>
            <a:r>
              <a:rPr lang="en-US" sz="2700" dirty="0"/>
              <a:t>:</a:t>
            </a:r>
            <a:r>
              <a:rPr lang="en-US" sz="27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Biggest </a:t>
            </a:r>
            <a:r>
              <a:rPr lang="en-US" sz="3100" u="sng" dirty="0" smtClean="0"/>
              <a:t>Primate</a:t>
            </a:r>
            <a:r>
              <a:rPr lang="en-US" sz="3100" dirty="0" smtClean="0"/>
              <a:t> Brain</a:t>
            </a:r>
            <a:endParaRPr lang="en-US" sz="3100" dirty="0"/>
          </a:p>
        </p:txBody>
      </p:sp>
      <p:sp>
        <p:nvSpPr>
          <p:cNvPr id="5" name="Rectangle 4"/>
          <p:cNvSpPr/>
          <p:nvPr/>
        </p:nvSpPr>
        <p:spPr>
          <a:xfrm>
            <a:off x="35496" y="1124744"/>
            <a:ext cx="46805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u="sng" dirty="0" smtClean="0">
                <a:solidFill>
                  <a:schemeClr val="accent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3200" b="1" i="1" u="sng" dirty="0" smtClean="0">
                <a:solidFill>
                  <a:schemeClr val="accent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Efficient) Primate </a:t>
            </a:r>
            <a:r>
              <a:rPr lang="en-US" sz="3200" b="1" i="1" u="sng" dirty="0">
                <a:solidFill>
                  <a:schemeClr val="accent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Brain </a:t>
            </a:r>
            <a:r>
              <a:rPr lang="en-US" sz="3200" b="1" i="1" u="sng" dirty="0" smtClean="0">
                <a:solidFill>
                  <a:schemeClr val="accent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Scaling</a:t>
            </a:r>
            <a:endParaRPr lang="en-US" sz="32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b="1" u="sng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Rodents</a:t>
            </a:r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– </a:t>
            </a:r>
            <a:r>
              <a:rPr lang="en-US" sz="2600" b="1" i="1" u="sng" dirty="0">
                <a:latin typeface="Segoe UI" pitchFamily="34" charset="0"/>
                <a:ea typeface="Segoe UI" pitchFamily="34" charset="0"/>
                <a:cs typeface="Segoe UI" pitchFamily="34" charset="0"/>
              </a:rPr>
              <a:t>Hypermetric</a:t>
            </a:r>
            <a:r>
              <a:rPr lang="en-US" sz="2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6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Increase.</a:t>
            </a:r>
          </a:p>
          <a:p>
            <a:endParaRPr lang="en-US" sz="2400" dirty="0" smtClean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Different Specie Orders’ Brains SCALE Differently</a:t>
            </a:r>
            <a:r>
              <a:rPr lang="en-US" sz="2400" dirty="0" smtClean="0">
                <a:solidFill>
                  <a:schemeClr val="tx2"/>
                </a:solidFill>
              </a:rPr>
              <a:t>!</a:t>
            </a:r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5266" y="3875269"/>
            <a:ext cx="4425753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Print" pitchFamily="2" charset="0"/>
              </a:rPr>
              <a:t>X10 neurons in </a:t>
            </a:r>
            <a:r>
              <a:rPr lang="en-US" sz="2400" b="1" dirty="0" smtClean="0">
                <a:latin typeface="Segoe Print" pitchFamily="2" charset="0"/>
              </a:rPr>
              <a:t>Primates</a:t>
            </a:r>
            <a:r>
              <a:rPr lang="en-US" sz="2400" dirty="0" smtClean="0">
                <a:latin typeface="Segoe Print" pitchFamily="2" charset="0"/>
              </a:rPr>
              <a:t> </a:t>
            </a:r>
            <a:r>
              <a:rPr lang="en-US" sz="2400" dirty="0">
                <a:latin typeface="Segoe Print" pitchFamily="2" charset="0"/>
                <a:sym typeface="Wingdings" pitchFamily="2" charset="2"/>
              </a:rPr>
              <a:t> </a:t>
            </a:r>
            <a:r>
              <a:rPr lang="en-US" sz="2400" b="1" dirty="0">
                <a:latin typeface="Segoe Print" pitchFamily="2" charset="0"/>
              </a:rPr>
              <a:t>X11</a:t>
            </a:r>
            <a:r>
              <a:rPr lang="en-US" sz="2400" dirty="0">
                <a:latin typeface="Segoe Print" pitchFamily="2" charset="0"/>
              </a:rPr>
              <a:t> larger brain.</a:t>
            </a:r>
          </a:p>
          <a:p>
            <a:endParaRPr lang="en-US" sz="1050" dirty="0" smtClean="0">
              <a:latin typeface="Segoe Print" pitchFamily="2" charset="0"/>
            </a:endParaRPr>
          </a:p>
          <a:p>
            <a:r>
              <a:rPr lang="en-US" sz="2400" dirty="0" smtClean="0">
                <a:latin typeface="Segoe Print" pitchFamily="2" charset="0"/>
              </a:rPr>
              <a:t>X10 neurons in rodents</a:t>
            </a:r>
          </a:p>
          <a:p>
            <a:r>
              <a:rPr lang="en-US" sz="2400" dirty="0" smtClean="0">
                <a:latin typeface="Segoe Print" pitchFamily="2" charset="0"/>
                <a:sym typeface="Wingdings" pitchFamily="2" charset="2"/>
              </a:rPr>
              <a:t></a:t>
            </a:r>
            <a:r>
              <a:rPr lang="en-US" sz="4800" b="1" dirty="0" smtClean="0">
                <a:latin typeface="Segoe Print" pitchFamily="2" charset="0"/>
              </a:rPr>
              <a:t>X35</a:t>
            </a:r>
            <a:r>
              <a:rPr lang="en-US" sz="2400" dirty="0" smtClean="0">
                <a:latin typeface="Segoe Print" pitchFamily="2" charset="0"/>
              </a:rPr>
              <a:t> larger brain</a:t>
            </a:r>
            <a:r>
              <a:rPr lang="en-US" sz="2400" dirty="0" smtClean="0">
                <a:latin typeface="Segoe Print" pitchFamily="2" charset="0"/>
              </a:rPr>
              <a:t>.</a:t>
            </a:r>
            <a:endParaRPr lang="en-US" sz="2400" dirty="0" smtClean="0">
              <a:latin typeface="Segoe Print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33258" y="3875269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496" y="6213211"/>
            <a:ext cx="8995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Linear, economical </a:t>
            </a:r>
            <a:r>
              <a:rPr lang="en-US" sz="1200" b="1"/>
              <a:t>cellular scaling rules </a:t>
            </a:r>
            <a:r>
              <a:rPr lang="en-US" sz="1200"/>
              <a:t>apply to primate </a:t>
            </a:r>
            <a:r>
              <a:rPr lang="en-US" sz="1200" smtClean="0"/>
              <a:t>brains. </a:t>
            </a:r>
            <a:r>
              <a:rPr lang="es-ES" sz="1200" err="1"/>
              <a:t>Herculano-Houzel</a:t>
            </a:r>
            <a:r>
              <a:rPr lang="es-ES" sz="1200"/>
              <a:t> et al, </a:t>
            </a:r>
            <a:r>
              <a:rPr lang="es-ES" sz="1200" err="1" smtClean="0"/>
              <a:t>Natl</a:t>
            </a:r>
            <a:r>
              <a:rPr lang="es-ES" sz="1200" smtClean="0"/>
              <a:t> </a:t>
            </a:r>
            <a:r>
              <a:rPr lang="es-ES" sz="1200" err="1"/>
              <a:t>Acad</a:t>
            </a:r>
            <a:r>
              <a:rPr lang="es-ES" sz="1200"/>
              <a:t> </a:t>
            </a:r>
            <a:r>
              <a:rPr lang="es-ES" sz="1200" err="1"/>
              <a:t>Sci</a:t>
            </a:r>
            <a:r>
              <a:rPr lang="es-ES" sz="1200"/>
              <a:t> USA (2007</a:t>
            </a:r>
            <a:r>
              <a:rPr lang="es-ES" sz="1200" smtClean="0"/>
              <a:t>).;</a:t>
            </a:r>
          </a:p>
          <a:p>
            <a:r>
              <a:rPr lang="en-US" sz="1200" smtClean="0"/>
              <a:t> Equal </a:t>
            </a:r>
            <a:r>
              <a:rPr lang="en-US" sz="1200"/>
              <a:t>Numbers of Neuronal and </a:t>
            </a:r>
            <a:r>
              <a:rPr lang="en-US" sz="1200" err="1"/>
              <a:t>Nonneuronal</a:t>
            </a:r>
            <a:r>
              <a:rPr lang="en-US" sz="1200"/>
              <a:t> Cells </a:t>
            </a:r>
            <a:r>
              <a:rPr lang="en-US" sz="1200" smtClean="0"/>
              <a:t>Make the </a:t>
            </a:r>
            <a:r>
              <a:rPr lang="en-US" sz="1200"/>
              <a:t>Human Brain an </a:t>
            </a:r>
            <a:r>
              <a:rPr lang="en-US" sz="1200" err="1"/>
              <a:t>Isometrically</a:t>
            </a:r>
            <a:r>
              <a:rPr lang="en-US" sz="1200"/>
              <a:t> Scaled-Up </a:t>
            </a:r>
            <a:r>
              <a:rPr lang="en-US" sz="1200" smtClean="0"/>
              <a:t>Primate Brain.</a:t>
            </a:r>
            <a:r>
              <a:rPr lang="es-ES" sz="1200"/>
              <a:t> </a:t>
            </a:r>
            <a:r>
              <a:rPr lang="es-ES" sz="1200" err="1"/>
              <a:t>Herculano-Houzel</a:t>
            </a:r>
            <a:r>
              <a:rPr lang="es-ES" sz="1200"/>
              <a:t> et </a:t>
            </a:r>
            <a:r>
              <a:rPr lang="es-ES" sz="1200" smtClean="0"/>
              <a:t>al. </a:t>
            </a:r>
            <a:r>
              <a:rPr lang="en-US" sz="1200"/>
              <a:t>Journal of Comparative Neurology 513:532–541 (2009) </a:t>
            </a:r>
          </a:p>
        </p:txBody>
      </p:sp>
      <p:cxnSp>
        <p:nvCxnSpPr>
          <p:cNvPr id="7" name="Straight Connector 6"/>
          <p:cNvCxnSpPr>
            <a:endCxn id="12" idx="0"/>
          </p:cNvCxnSpPr>
          <p:nvPr/>
        </p:nvCxnSpPr>
        <p:spPr>
          <a:xfrm flipH="1">
            <a:off x="4533258" y="4005064"/>
            <a:ext cx="38742" cy="2208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496944" cy="611986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Segoe UI Semibold" pitchFamily="34" charset="0"/>
              </a:rPr>
              <a:t>Potential Sources of Human </a:t>
            </a:r>
            <a:r>
              <a:rPr lang="en-US" sz="2800" dirty="0" smtClean="0">
                <a:latin typeface="Segoe UI Semibold" pitchFamily="34" charset="0"/>
              </a:rPr>
              <a:t>“Specialness”: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424936" cy="4373563"/>
          </a:xfrm>
        </p:spPr>
        <p:txBody>
          <a:bodyPr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Specific Neuroanatomical </a:t>
            </a:r>
            <a:r>
              <a:rPr lang="en-US" sz="2800" dirty="0" smtClean="0"/>
              <a:t>regions </a:t>
            </a:r>
            <a:r>
              <a:rPr lang="en-US" sz="2800" b="0" dirty="0"/>
              <a:t>(Area 10 </a:t>
            </a:r>
            <a:r>
              <a:rPr lang="en-US" sz="2800" b="0" dirty="0" smtClean="0"/>
              <a:t>Prefrontal</a:t>
            </a:r>
            <a:r>
              <a:rPr lang="en-US" sz="2800" b="0" dirty="0" smtClean="0"/>
              <a:t>,</a:t>
            </a:r>
            <a:r>
              <a:rPr lang="en-US" sz="2800" b="0" dirty="0"/>
              <a:t> lateral </a:t>
            </a:r>
            <a:r>
              <a:rPr lang="en-US" sz="2800" b="0" dirty="0" smtClean="0"/>
              <a:t>cerebellum</a:t>
            </a:r>
            <a:r>
              <a:rPr lang="en-US" sz="2800" b="0" dirty="0" smtClean="0"/>
              <a:t>..) 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Connectivity </a:t>
            </a:r>
            <a:r>
              <a:rPr lang="en-US" sz="2400" b="0" dirty="0"/>
              <a:t>(</a:t>
            </a:r>
            <a:r>
              <a:rPr lang="en-US" sz="2400" b="0" dirty="0" err="1"/>
              <a:t>eg</a:t>
            </a:r>
            <a:r>
              <a:rPr lang="en-US" sz="2400" b="0" dirty="0"/>
              <a:t>: Bees)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Lengthy </a:t>
            </a:r>
            <a:r>
              <a:rPr lang="en-US" sz="2800" dirty="0" smtClean="0"/>
              <a:t>infant </a:t>
            </a:r>
            <a:r>
              <a:rPr lang="en-US" sz="2800" dirty="0" smtClean="0"/>
              <a:t>Development.</a:t>
            </a:r>
            <a:endParaRPr lang="en-US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Genes. </a:t>
            </a:r>
            <a:r>
              <a:rPr lang="en-US" sz="2400" b="0" dirty="0" smtClean="0"/>
              <a:t>(Fox2 – Language..)</a:t>
            </a:r>
            <a:endParaRPr lang="en-US" sz="2400" b="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4000" dirty="0" smtClean="0"/>
              <a:t>Absolute </a:t>
            </a:r>
            <a:r>
              <a:rPr lang="en-US" sz="4000" dirty="0" smtClean="0"/>
              <a:t># Neurons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3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3521720"/>
            <a:ext cx="8670866" cy="2445744"/>
          </a:xfrm>
        </p:spPr>
        <p:txBody>
          <a:bodyPr/>
          <a:lstStyle/>
          <a:p>
            <a:pPr algn="ctr"/>
            <a:r>
              <a:rPr lang="en-US" sz="4950" dirty="0" err="1" smtClean="0"/>
              <a:t>NeuroPlasticity</a:t>
            </a:r>
            <a:r>
              <a:rPr lang="en-US" sz="4950" dirty="0" smtClean="0"/>
              <a:t>: </a:t>
            </a:r>
            <a:br>
              <a:rPr lang="en-US" sz="4950" dirty="0" smtClean="0"/>
            </a:br>
            <a:r>
              <a:rPr lang="en-US" sz="4950" dirty="0" smtClean="0"/>
              <a:t>The Flexible Brain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913" y="5653479"/>
            <a:ext cx="5814081" cy="677867"/>
          </a:xfrm>
        </p:spPr>
        <p:txBody>
          <a:bodyPr>
            <a:noAutofit/>
          </a:bodyPr>
          <a:lstStyle/>
          <a:p>
            <a:pPr algn="ctr"/>
            <a:r>
              <a:rPr lang="en-US" sz="2700" dirty="0"/>
              <a:t>Dan Ofer</a:t>
            </a:r>
            <a:endParaRPr lang="en-US" sz="2700" dirty="0"/>
          </a:p>
        </p:txBody>
      </p:sp>
      <p:pic>
        <p:nvPicPr>
          <p:cNvPr id="10242" name="Picture 2" descr="http://www.ieet.org/images/uploads/thehumanconnetomeproje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25" y="37507"/>
            <a:ext cx="4399255" cy="34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25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Brain is PLASTIC! : 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Learning New skills</a:t>
            </a:r>
            <a:endParaRPr lang="en-US" sz="3200" dirty="0">
              <a:solidFill>
                <a:schemeClr val="accent5"/>
              </a:solidFill>
            </a:endParaRPr>
          </a:p>
        </p:txBody>
      </p:sp>
      <p:pic>
        <p:nvPicPr>
          <p:cNvPr id="6146" name="Picture 2" descr="http://www.rainbowrehab.com/wp-content/uploads/2013/09/Neuroplasticity-Intact-Brain-Figure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0" y="2852936"/>
            <a:ext cx="7790506" cy="38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5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7928999" cy="970450"/>
          </a:xfrm>
        </p:spPr>
        <p:txBody>
          <a:bodyPr/>
          <a:lstStyle/>
          <a:p>
            <a:r>
              <a:rPr lang="en-US" sz="3200" dirty="0" smtClean="0"/>
              <a:t>The Brain is PLASTIC! : 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5"/>
                </a:solidFill>
              </a:rPr>
              <a:t>Adapting to tissue damage 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0" dirty="0" err="1" smtClean="0">
                <a:solidFill>
                  <a:schemeClr val="bg1"/>
                </a:solidFill>
                <a:hlinkClick r:id="rId2"/>
              </a:rPr>
              <a:t>Hemispherectomy</a:t>
            </a:r>
            <a:r>
              <a:rPr lang="en-US" sz="3200" b="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25.media.tumblr.com/3caee367e205e7fd9ab986ac294ea0c1/tumblr_mkwmy7DX0y1qjmj78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37896"/>
            <a:ext cx="3995936" cy="502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2708920"/>
            <a:ext cx="460851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/>
              <a:t>Treatment for severe epilepsy, hydrocephalus, </a:t>
            </a:r>
            <a:r>
              <a:rPr lang="en-US" sz="2100" dirty="0" err="1" smtClean="0"/>
              <a:t>etc</a:t>
            </a:r>
            <a:r>
              <a:rPr lang="en-US" sz="2100" dirty="0" smtClean="0"/>
              <a:t>’.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/>
              <a:t>Normally done in children &lt;6 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/>
              <a:t>In most cases: </a:t>
            </a:r>
            <a:r>
              <a:rPr lang="en-US" sz="2100" u="sng" dirty="0" smtClean="0"/>
              <a:t>FULL</a:t>
            </a:r>
            <a:r>
              <a:rPr lang="en-US" sz="2100" dirty="0" smtClean="0"/>
              <a:t> Recovery! </a:t>
            </a:r>
          </a:p>
          <a:p>
            <a:endParaRPr lang="en-US" sz="2100" dirty="0"/>
          </a:p>
          <a:p>
            <a:r>
              <a:rPr lang="en-US" sz="2100" i="1" dirty="0">
                <a:latin typeface="Aharoni" panose="02010803020104030203" pitchFamily="2" charset="-79"/>
                <a:cs typeface="Aharoni" panose="02010803020104030203" pitchFamily="2" charset="-79"/>
              </a:rPr>
              <a:t>"</a:t>
            </a:r>
            <a:r>
              <a:rPr lang="en-US" sz="2100" i="1" u="sng" dirty="0">
                <a:latin typeface="Aharoni" panose="02010803020104030203" pitchFamily="2" charset="-79"/>
                <a:cs typeface="Aharoni" panose="02010803020104030203" pitchFamily="2" charset="-79"/>
              </a:rPr>
              <a:t>no</a:t>
            </a:r>
            <a:r>
              <a:rPr lang="en-US" sz="2100" i="1" dirty="0">
                <a:latin typeface="Aharoni" panose="02010803020104030203" pitchFamily="2" charset="-79"/>
                <a:cs typeface="Aharoni" panose="02010803020104030203" pitchFamily="2" charset="-79"/>
              </a:rPr>
              <a:t> significant long-term effects on memory, personality, or humor, and minimal changes in cognitive function overall"</a:t>
            </a:r>
          </a:p>
        </p:txBody>
      </p:sp>
    </p:spTree>
    <p:extLst>
      <p:ext uri="{BB962C8B-B14F-4D97-AF65-F5344CB8AC3E}">
        <p14:creationId xmlns:p14="http://schemas.microsoft.com/office/powerpoint/2010/main" val="1454112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Brain is PLASTIC! : </a:t>
            </a:r>
            <a:br>
              <a:rPr lang="en-US" sz="2800" dirty="0"/>
            </a:br>
            <a:r>
              <a:rPr lang="en-US" sz="2800" dirty="0">
                <a:solidFill>
                  <a:schemeClr val="accent5"/>
                </a:solidFill>
              </a:rPr>
              <a:t>Adapting to </a:t>
            </a:r>
            <a:r>
              <a:rPr lang="en-US" sz="2800" dirty="0" smtClean="0">
                <a:solidFill>
                  <a:schemeClr val="accent5"/>
                </a:solidFill>
              </a:rPr>
              <a:t>Sensory loss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6405515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Voss, P., </a:t>
            </a:r>
            <a:r>
              <a:rPr lang="en-US" sz="1200" dirty="0" err="1">
                <a:latin typeface="Arial" panose="020B0604020202020204" pitchFamily="34" charset="0"/>
              </a:rPr>
              <a:t>Collignon</a:t>
            </a:r>
            <a:r>
              <a:rPr lang="en-US" sz="1200" dirty="0">
                <a:latin typeface="Arial" panose="020B0604020202020204" pitchFamily="34" charset="0"/>
              </a:rPr>
              <a:t>, O., </a:t>
            </a:r>
            <a:r>
              <a:rPr lang="en-US" sz="1200" dirty="0" err="1">
                <a:latin typeface="Arial" panose="020B0604020202020204" pitchFamily="34" charset="0"/>
              </a:rPr>
              <a:t>Lassonde</a:t>
            </a:r>
            <a:r>
              <a:rPr lang="en-US" sz="1200" dirty="0">
                <a:latin typeface="Arial" panose="020B0604020202020204" pitchFamily="34" charset="0"/>
              </a:rPr>
              <a:t>, M. and </a:t>
            </a:r>
            <a:r>
              <a:rPr lang="en-US" sz="1200" dirty="0" err="1">
                <a:latin typeface="Arial" panose="020B0604020202020204" pitchFamily="34" charset="0"/>
              </a:rPr>
              <a:t>Lepore</a:t>
            </a:r>
            <a:r>
              <a:rPr lang="en-US" sz="1200" dirty="0">
                <a:latin typeface="Arial" panose="020B0604020202020204" pitchFamily="34" charset="0"/>
              </a:rPr>
              <a:t>, F. (2010), Adaptation to sensory loss. WIREs </a:t>
            </a:r>
            <a:r>
              <a:rPr lang="en-US" sz="1200" dirty="0" err="1">
                <a:latin typeface="Arial" panose="020B0604020202020204" pitchFamily="34" charset="0"/>
              </a:rPr>
              <a:t>Cogn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</a:rPr>
              <a:t>Sci</a:t>
            </a:r>
            <a:endParaRPr lang="en-US" sz="1200" dirty="0"/>
          </a:p>
        </p:txBody>
      </p:sp>
      <p:pic>
        <p:nvPicPr>
          <p:cNvPr id="9218" name="Picture 2" descr="http://image.slidesharecdn.com/merabetneuroplasticity-090909160112-phpapp01/95/neuroplasticity-following-sensory-loss-3-728.jpg?cb=12529540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5" y="2125819"/>
            <a:ext cx="5436208" cy="40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pload.wikimedia.org/wikipedia/commons/4/4c/Homuncul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42" y="2695637"/>
            <a:ext cx="3291348" cy="30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extremetech.com/wp-content/uploads/2013/03/daredevil-radar-sense-640x3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49" y="-13794"/>
            <a:ext cx="3746051" cy="20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779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accent5">
                <a:lumMod val="89000"/>
                <a:alpha val="91000"/>
              </a:schemeClr>
            </a:gs>
            <a:gs pos="42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wired.com/magazine/wp-content/images/19-10/st_whatsinside_playdoh_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74" y="857250"/>
            <a:ext cx="2543843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768" y="1510000"/>
            <a:ext cx="6082814" cy="2445744"/>
          </a:xfrm>
        </p:spPr>
        <p:txBody>
          <a:bodyPr/>
          <a:lstStyle/>
          <a:p>
            <a:pPr algn="ctr"/>
            <a:r>
              <a:rPr lang="en-US" sz="4950" dirty="0"/>
              <a:t>Periods in </a:t>
            </a:r>
            <a:r>
              <a:rPr lang="en-US" sz="4950" dirty="0" err="1"/>
              <a:t>NeuroPlasticity</a:t>
            </a:r>
            <a:r>
              <a:rPr lang="en-US" sz="4950" dirty="0"/>
              <a:t>:</a:t>
            </a:r>
            <a:r>
              <a:rPr lang="en-US" sz="4500" dirty="0"/>
              <a:t/>
            </a:r>
            <a:br>
              <a:rPr lang="en-US" sz="4500" dirty="0"/>
            </a:br>
            <a:r>
              <a:rPr lang="en-US" sz="4500" dirty="0">
                <a:solidFill>
                  <a:schemeClr val="bg1"/>
                </a:solidFill>
              </a:rPr>
              <a:t>pedals or brakes?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4817885"/>
            <a:ext cx="5814081" cy="677867"/>
          </a:xfrm>
        </p:spPr>
        <p:txBody>
          <a:bodyPr>
            <a:noAutofit/>
          </a:bodyPr>
          <a:lstStyle/>
          <a:p>
            <a:r>
              <a:rPr lang="en-US" sz="2700" dirty="0"/>
              <a:t>Dan Ofer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70704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92533699"/>
              </p:ext>
            </p:extLst>
          </p:nvPr>
        </p:nvGraphicFramePr>
        <p:xfrm>
          <a:off x="-107414" y="1311696"/>
          <a:ext cx="9130229" cy="4503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486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8640"/>
            <a:ext cx="8843392" cy="122413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accent5"/>
                </a:solidFill>
              </a:rPr>
              <a:t>Is</a:t>
            </a:r>
            <a:r>
              <a:rPr lang="en-US" sz="4000" dirty="0" smtClean="0">
                <a:solidFill>
                  <a:schemeClr val="accent5"/>
                </a:solidFill>
              </a:rPr>
              <a:t> </a:t>
            </a:r>
            <a:r>
              <a:rPr lang="en-US" sz="4000" b="1" dirty="0" smtClean="0">
                <a:solidFill>
                  <a:schemeClr val="accent5"/>
                </a:solidFill>
                <a:latin typeface="Segoe UI Semibold" pitchFamily="34" charset="0"/>
              </a:rPr>
              <a:t>The </a:t>
            </a:r>
            <a:r>
              <a:rPr lang="en-US" sz="4000" b="1" dirty="0" smtClean="0">
                <a:solidFill>
                  <a:schemeClr val="accent5"/>
                </a:solidFill>
                <a:latin typeface="Segoe UI Semibold" pitchFamily="34" charset="0"/>
              </a:rPr>
              <a:t>Human Brain </a:t>
            </a:r>
            <a:r>
              <a:rPr lang="en-US" sz="4000" b="1" dirty="0" smtClean="0">
                <a:solidFill>
                  <a:schemeClr val="accent5"/>
                </a:solidFill>
                <a:latin typeface="Segoe UI Semibold" pitchFamily="34" charset="0"/>
              </a:rPr>
              <a:t>is Unique</a:t>
            </a:r>
            <a:r>
              <a:rPr lang="en-US" sz="4000" b="1" dirty="0" smtClean="0">
                <a:solidFill>
                  <a:schemeClr val="accent5"/>
                </a:solidFill>
                <a:latin typeface="Segoe UI Semibold" pitchFamily="34" charset="0"/>
              </a:rPr>
              <a:t>?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916832"/>
            <a:ext cx="8784976" cy="4464496"/>
          </a:xfrm>
        </p:spPr>
        <p:txBody>
          <a:bodyPr>
            <a:noAutofit/>
          </a:bodyPr>
          <a:lstStyle/>
          <a:p>
            <a:r>
              <a:rPr lang="en-US" sz="3200" dirty="0" smtClean="0"/>
              <a:t>“We </a:t>
            </a:r>
            <a:r>
              <a:rPr lang="en-US" sz="3200" dirty="0"/>
              <a:t>have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brains that are bigger than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 expected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for an ape</a:t>
            </a:r>
            <a:r>
              <a:rPr lang="en-US" sz="3200" dirty="0"/>
              <a:t>, we have </a:t>
            </a:r>
            <a:r>
              <a:rPr lang="en-US" sz="3200" dirty="0">
                <a:solidFill>
                  <a:srgbClr val="7030A0"/>
                </a:solidFill>
              </a:rPr>
              <a:t>a neocortex that is three times bigger </a:t>
            </a:r>
            <a:r>
              <a:rPr lang="en-US" sz="3200" dirty="0" smtClean="0">
                <a:solidFill>
                  <a:srgbClr val="7030A0"/>
                </a:solidFill>
              </a:rPr>
              <a:t> than </a:t>
            </a:r>
            <a:r>
              <a:rPr lang="en-US" sz="3200" dirty="0">
                <a:solidFill>
                  <a:srgbClr val="7030A0"/>
                </a:solidFill>
              </a:rPr>
              <a:t>predicted for our body size</a:t>
            </a:r>
            <a:r>
              <a:rPr lang="en-US" sz="3200" dirty="0"/>
              <a:t>, we have </a:t>
            </a:r>
            <a:r>
              <a:rPr lang="en-US" sz="3200" dirty="0" smtClean="0"/>
              <a:t>… </a:t>
            </a:r>
            <a:r>
              <a:rPr lang="en-US" sz="3200" i="1" dirty="0" smtClean="0">
                <a:solidFill>
                  <a:schemeClr val="accent6">
                    <a:lumMod val="50000"/>
                  </a:schemeClr>
                </a:solidFill>
              </a:rPr>
              <a:t>areas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of the neocortex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 and cerebellum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that are larger than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expected</a:t>
            </a:r>
            <a:r>
              <a:rPr lang="en-US" sz="3200" dirty="0" smtClean="0"/>
              <a:t>..”</a:t>
            </a:r>
          </a:p>
          <a:p>
            <a:endParaRPr lang="en-US" sz="3200" dirty="0" smtClean="0"/>
          </a:p>
          <a:p>
            <a:r>
              <a:rPr lang="en-US" sz="4200" b="0" dirty="0" smtClean="0">
                <a:latin typeface="Bauhaus 93" pitchFamily="82" charset="0"/>
              </a:rPr>
              <a:t>“The </a:t>
            </a:r>
            <a:r>
              <a:rPr lang="en-US" sz="4200" b="0" dirty="0">
                <a:latin typeface="Bauhaus 93" pitchFamily="82" charset="0"/>
              </a:rPr>
              <a:t>only brain that </a:t>
            </a:r>
            <a:r>
              <a:rPr lang="en-US" sz="4200" b="0" dirty="0" smtClean="0">
                <a:latin typeface="Bauhaus 93" pitchFamily="82" charset="0"/>
              </a:rPr>
              <a:t>studies brains”</a:t>
            </a:r>
            <a:endParaRPr lang="en-US" sz="4200" b="0" dirty="0">
              <a:latin typeface="Bauhaus 93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07904" y="4643844"/>
            <a:ext cx="1705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Gazzaniga</a:t>
            </a:r>
            <a:r>
              <a:rPr lang="en-US" sz="1400" dirty="0" smtClean="0"/>
              <a:t>, 2008).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8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171" y="1053848"/>
            <a:ext cx="7928999" cy="727838"/>
          </a:xfrm>
        </p:spPr>
        <p:txBody>
          <a:bodyPr/>
          <a:lstStyle/>
          <a:p>
            <a:r>
              <a:rPr lang="en-US" dirty="0" smtClean="0"/>
              <a:t>The Early brain: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277565" y="2264947"/>
          <a:ext cx="4866436" cy="3330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218"/>
                <a:gridCol w="2433218"/>
              </a:tblGrid>
              <a:tr h="463312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Young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Old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7677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Learning is Easy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Learning is HARD!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  <a:tr h="10497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Totally new abilities acquired (walking, talking..)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 new “tricks”.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  <a:tr h="104973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Most neural</a:t>
                      </a:r>
                      <a:r>
                        <a:rPr lang="en-US" sz="1800" baseline="0" dirty="0" smtClean="0"/>
                        <a:t> activity is Excitatory*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Most neural cell-cell messages</a:t>
                      </a:r>
                      <a:r>
                        <a:rPr lang="en-US" sz="1800" baseline="0" dirty="0" smtClean="0"/>
                        <a:t> are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b="1" dirty="0" smtClean="0"/>
                        <a:t>Inhibitory</a:t>
                      </a:r>
                      <a:endParaRPr lang="en-US" sz="1800" b="1" dirty="0"/>
                    </a:p>
                  </a:txBody>
                  <a:tcPr marL="68580" marR="68580" marT="34290" marB="34290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8493"/>
            <a:ext cx="2746554" cy="1522258"/>
          </a:xfrm>
          <a:prstGeom prst="rect">
            <a:avLst/>
          </a:prstGeom>
        </p:spPr>
      </p:pic>
      <p:pic>
        <p:nvPicPr>
          <p:cNvPr id="2052" name="Picture 4" descr="http://stanfordflipside.com/images/156childProdig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4" y="1983922"/>
            <a:ext cx="3589311" cy="2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08515" y="5608335"/>
            <a:ext cx="62956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prstClr val="black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Bavelier</a:t>
            </a:r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&amp; </a:t>
            </a:r>
            <a:r>
              <a:rPr lang="en-US" sz="900" dirty="0" err="1">
                <a:solidFill>
                  <a:prstClr val="black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Hensch</a:t>
            </a:r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et al.. (2010). Removing brakes on adult </a:t>
            </a:r>
          </a:p>
          <a:p>
            <a:pPr defTabSz="342900"/>
            <a:r>
              <a:rPr lang="en-US" sz="900" dirty="0">
                <a:solidFill>
                  <a:prstClr val="black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brain plasticity: From molecular to behavioral interventions. Journal of Neuroscience,</a:t>
            </a:r>
          </a:p>
        </p:txBody>
      </p:sp>
    </p:spTree>
    <p:extLst>
      <p:ext uri="{BB962C8B-B14F-4D97-AF65-F5344CB8AC3E}">
        <p14:creationId xmlns:p14="http://schemas.microsoft.com/office/powerpoint/2010/main" val="426208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and Neurodevelopment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40926"/>
            <a:ext cx="5035547" cy="2029620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dirty="0"/>
              <a:t>Experience Dependent </a:t>
            </a:r>
            <a:r>
              <a:rPr lang="en-US" sz="2100" dirty="0"/>
              <a:t>Plasticity ~ Environmental input modulates. </a:t>
            </a:r>
          </a:p>
          <a:p>
            <a:pPr lvl="1"/>
            <a:r>
              <a:rPr lang="en-US" sz="1800" dirty="0"/>
              <a:t>Doesn’t apply for all </a:t>
            </a:r>
            <a:r>
              <a:rPr lang="en-US" sz="1800" dirty="0"/>
              <a:t>cortical </a:t>
            </a:r>
            <a:r>
              <a:rPr lang="en-US" sz="1800" dirty="0"/>
              <a:t>circuits! </a:t>
            </a:r>
          </a:p>
          <a:p>
            <a:pPr lvl="1"/>
            <a:r>
              <a:rPr lang="en-US" sz="1800" dirty="0"/>
              <a:t>Different types, circuits, </a:t>
            </a:r>
            <a:r>
              <a:rPr lang="en-US" sz="1800" b="1" dirty="0"/>
              <a:t>periods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Depends on organism, even for the same senses ..</a:t>
            </a:r>
          </a:p>
          <a:p>
            <a:pPr marL="0" indent="0" algn="ctr">
              <a:buNone/>
            </a:pPr>
            <a:endParaRPr lang="en-US" sz="15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87706" y="4217517"/>
            <a:ext cx="5836649" cy="1693718"/>
            <a:chOff x="211874" y="4715107"/>
            <a:chExt cx="7683189" cy="2142893"/>
          </a:xfrm>
        </p:grpSpPr>
        <p:pic>
          <p:nvPicPr>
            <p:cNvPr id="4" name="Picture 2" descr="http://cdn.braingames.nationalgeographic.com/uploads/other/time-article-embed-brain-clock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62" y="4715107"/>
              <a:ext cx="3482201" cy="2142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11874" y="5380050"/>
              <a:ext cx="4290198" cy="584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/>
              <a:r>
                <a:rPr lang="en-US" sz="2400" dirty="0">
                  <a:solidFill>
                    <a:prstClr val="white"/>
                  </a:solidFill>
                  <a:latin typeface="Algerian" panose="04020705040A02060702" pitchFamily="82" charset="0"/>
                </a:rPr>
                <a:t>-&gt; Let’s Talk </a:t>
              </a:r>
              <a:r>
                <a:rPr lang="en-US" sz="2400" i="1" dirty="0">
                  <a:solidFill>
                    <a:prstClr val="white"/>
                  </a:solidFill>
                  <a:latin typeface="Algerian" panose="04020705040A02060702" pitchFamily="82" charset="0"/>
                </a:rPr>
                <a:t>Time</a:t>
              </a:r>
              <a:r>
                <a:rPr lang="en-US" sz="2400" dirty="0">
                  <a:solidFill>
                    <a:prstClr val="white"/>
                  </a:solidFill>
                  <a:latin typeface="Algerian" panose="04020705040A02060702" pitchFamily="82" charset="0"/>
                </a:rPr>
                <a:t>!</a:t>
              </a:r>
              <a:endParaRPr lang="he-IL" sz="2400" dirty="0">
                <a:solidFill>
                  <a:prstClr val="white"/>
                </a:solidFill>
                <a:latin typeface="Algerian" panose="04020705040A02060702" pitchFamily="82" charset="0"/>
              </a:endParaRPr>
            </a:p>
          </p:txBody>
        </p:sp>
      </p:grpSp>
      <p:pic>
        <p:nvPicPr>
          <p:cNvPr id="1028" name="Picture 4" descr="http://home.uchicago.edu/~jmalamy/LabPageImages/schem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3619" r="4732" b="2091"/>
          <a:stretch/>
        </p:blipFill>
        <p:spPr bwMode="auto">
          <a:xfrm>
            <a:off x="5194452" y="2302727"/>
            <a:ext cx="3949548" cy="185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46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Sensitive</a:t>
            </a:r>
            <a:r>
              <a:rPr lang="en-US" dirty="0" smtClean="0"/>
              <a:t> periods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668" y="2648678"/>
            <a:ext cx="3406514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Periods of increased sensitivity during development.</a:t>
            </a:r>
          </a:p>
          <a:p>
            <a:pPr defTabSz="342900"/>
            <a:endParaRPr lang="en-US" sz="2100" dirty="0">
              <a:solidFill>
                <a:prstClr val="white"/>
              </a:solidFill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Effects of experience are enhanced.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endParaRPr lang="en-US" sz="2100" dirty="0">
              <a:solidFill>
                <a:prstClr val="white"/>
              </a:solidFill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Quantitative Difference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4719" r="7480" b="7866"/>
          <a:stretch/>
        </p:blipFill>
        <p:spPr>
          <a:xfrm>
            <a:off x="4142417" y="2280643"/>
            <a:ext cx="5001584" cy="3720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8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21800" y="2264353"/>
          <a:ext cx="7992878" cy="296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721800" y="130694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dirty="0"/>
              <a:t>Sensitive</a:t>
            </a:r>
            <a:r>
              <a:rPr lang="en-US" sz="3000" dirty="0"/>
              <a:t> periods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75559" y="5008419"/>
                <a:ext cx="1182440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defTabSz="342900"/>
                <a14:m>
                  <m:oMath xmlns:m="http://schemas.openxmlformats.org/officeDocument/2006/math"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prstClr val="white"/>
                    </a:solidFill>
                  </a:rPr>
                  <a:t>ears</a:t>
                </a:r>
                <a:endParaRPr lang="he-IL" sz="1350" dirty="0">
                  <a:solidFill>
                    <a:prstClr val="white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59" y="5008419"/>
                <a:ext cx="1182440" cy="225511"/>
              </a:xfrm>
              <a:prstGeom prst="rect">
                <a:avLst/>
              </a:prstGeom>
              <a:blipFill rotWithShape="0">
                <a:blip r:embed="rId7"/>
                <a:stretch>
                  <a:fillRect l="-5670" t="-18919" r="-11340" b="-4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21432" y="5008419"/>
                <a:ext cx="915187" cy="2255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defTabSz="342900"/>
                <a14:m>
                  <m:oMath xmlns:m="http://schemas.openxmlformats.org/officeDocument/2006/math"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350" dirty="0">
                    <a:solidFill>
                      <a:prstClr val="white"/>
                    </a:solidFill>
                  </a:rPr>
                  <a:t>ears +</a:t>
                </a:r>
                <a:endParaRPr lang="he-IL" sz="1350" dirty="0">
                  <a:solidFill>
                    <a:prstClr val="white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32" y="5008419"/>
                <a:ext cx="915187" cy="225511"/>
              </a:xfrm>
              <a:prstGeom prst="rect">
                <a:avLst/>
              </a:prstGeom>
              <a:blipFill rotWithShape="0">
                <a:blip r:embed="rId8"/>
                <a:stretch>
                  <a:fillRect l="-7333" t="-18919" r="-16000" b="-4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7504" y="6093296"/>
            <a:ext cx="5510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it-IT" sz="1200" dirty="0">
                <a:solidFill>
                  <a:prstClr val="white"/>
                </a:solidFill>
                <a:latin typeface="Arial" panose="020B0604020202020204" pitchFamily="34" charset="0"/>
              </a:rPr>
              <a:t>LeBlanc JJ, Fagiolini M. Autism: a "critical period" disorder? Neural Plast. 2011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34290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</a:rPr>
              <a:t>Montessori, Maria (1949). </a:t>
            </a: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</a:rPr>
              <a:t>The Absorbent Mind</a:t>
            </a:r>
            <a:endParaRPr lang="he-IL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7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Critical</a:t>
            </a:r>
            <a:r>
              <a:rPr lang="en-US" dirty="0" smtClean="0"/>
              <a:t> periods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58" y="2683296"/>
            <a:ext cx="6195851" cy="21047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strict time window during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which environmental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experience provides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information essential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 function’s development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“fixates” it, permanently.</a:t>
            </a:r>
          </a:p>
          <a:p>
            <a:pPr marL="0" indent="0">
              <a:buNone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en-US" sz="2400" i="1" u="sng" dirty="0"/>
              <a:t>Qualitative</a:t>
            </a:r>
            <a:r>
              <a:rPr lang="en-US" sz="2400" dirty="0"/>
              <a:t> Difference</a:t>
            </a:r>
            <a:endParaRPr lang="en-US" sz="2400" dirty="0"/>
          </a:p>
        </p:txBody>
      </p:sp>
      <p:pic>
        <p:nvPicPr>
          <p:cNvPr id="4" name="Picture 2" descr="http://hearingcareblog.com/wp-content/uploads/2013/04/Train_Your_Brain_to_Fo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64" y="3149381"/>
            <a:ext cx="2620537" cy="26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5766308"/>
            <a:ext cx="72442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050" dirty="0">
                <a:solidFill>
                  <a:prstClr val="white"/>
                </a:solidFill>
              </a:rPr>
              <a:t>CRITICAL PERIOD PLASTICITY IN LOCAL CORTICAL CIRCUITS. </a:t>
            </a:r>
            <a:r>
              <a:rPr lang="en-US" sz="1050" dirty="0" err="1">
                <a:solidFill>
                  <a:prstClr val="white"/>
                </a:solidFill>
              </a:rPr>
              <a:t>Hensch</a:t>
            </a:r>
            <a:r>
              <a:rPr lang="en-US" sz="1050" dirty="0">
                <a:solidFill>
                  <a:prstClr val="white"/>
                </a:solidFill>
              </a:rPr>
              <a:t>.  NATURE REVIEWS NEUROSCIENCE. (2005)</a:t>
            </a:r>
            <a:endParaRPr lang="he-IL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2" y="404664"/>
            <a:ext cx="809750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8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06" y="1084358"/>
            <a:ext cx="8421680" cy="783545"/>
          </a:xfrm>
        </p:spPr>
        <p:txBody>
          <a:bodyPr/>
          <a:lstStyle/>
          <a:p>
            <a:r>
              <a:rPr lang="en-US" dirty="0"/>
              <a:t>Critical </a:t>
            </a:r>
            <a:r>
              <a:rPr lang="en-US" dirty="0" smtClean="0"/>
              <a:t>period: </a:t>
            </a:r>
            <a:r>
              <a:rPr lang="en-US" dirty="0"/>
              <a:t>Parental </a:t>
            </a:r>
            <a:r>
              <a:rPr lang="en-US" dirty="0" smtClean="0"/>
              <a:t>Imprinting</a:t>
            </a:r>
            <a:endParaRPr lang="en-US" dirty="0"/>
          </a:p>
        </p:txBody>
      </p:sp>
      <p:pic>
        <p:nvPicPr>
          <p:cNvPr id="5122" name="Picture 2" descr="http://www.geekosystem.com/wp-content/uploads/2011/06/122044-004-579DCB3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913"/>
            <a:ext cx="5741813" cy="374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5872396" y="2252913"/>
            <a:ext cx="3271604" cy="2372194"/>
          </a:xfrm>
          <a:prstGeom prst="cloudCallout">
            <a:avLst>
              <a:gd name="adj1" fmla="val -58634"/>
              <a:gd name="adj2" fmla="val 677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5124" name="Picture 4" descr="http://fc03.deviantart.net/fs70/i/2010/028/0/a/are_you_my_mummy___by_tibot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9" t="21043" r="2972" b="7613"/>
          <a:stretch/>
        </p:blipFill>
        <p:spPr bwMode="auto">
          <a:xfrm>
            <a:off x="6033693" y="2532400"/>
            <a:ext cx="3074402" cy="17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48679"/>
            <a:ext cx="7495969" cy="57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104" y="2109377"/>
            <a:ext cx="4521896" cy="3716243"/>
          </a:xfrm>
        </p:spPr>
        <p:txBody>
          <a:bodyPr>
            <a:normAutofit/>
          </a:bodyPr>
          <a:lstStyle/>
          <a:p>
            <a:r>
              <a:rPr lang="en-US" sz="1800" dirty="0"/>
              <a:t>Hubel &amp; Wiesel.</a:t>
            </a:r>
          </a:p>
          <a:p>
            <a:r>
              <a:rPr lang="en-US" sz="1950" dirty="0"/>
              <a:t>Showed that ocular deprivation during CP causes monocular dominance, </a:t>
            </a:r>
            <a:r>
              <a:rPr lang="en-US" sz="1950" i="1" dirty="0" err="1"/>
              <a:t>Ambylopia</a:t>
            </a:r>
            <a:r>
              <a:rPr lang="en-US" sz="1950" dirty="0"/>
              <a:t>.</a:t>
            </a:r>
          </a:p>
          <a:p>
            <a:r>
              <a:rPr lang="en-US" sz="1950" dirty="0"/>
              <a:t>Only during </a:t>
            </a:r>
            <a:r>
              <a:rPr lang="en-US" sz="1950" i="1" u="sng" dirty="0"/>
              <a:t>critical period</a:t>
            </a:r>
            <a:r>
              <a:rPr lang="en-US" sz="1950" dirty="0"/>
              <a:t>.</a:t>
            </a:r>
          </a:p>
          <a:p>
            <a:r>
              <a:rPr lang="en-US" sz="1950" dirty="0"/>
              <a:t>Common experimental system for critical period in visual system.</a:t>
            </a:r>
            <a:endParaRPr lang="en-US" sz="1950" dirty="0"/>
          </a:p>
        </p:txBody>
      </p:sp>
      <p:sp>
        <p:nvSpPr>
          <p:cNvPr id="4" name="AutoShape 2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9244208" y="316464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AutoShape 4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342900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6150" name="Picture 6" descr="http://rack.0.mshcdn.com/media/ZgkyMDEzLzEwLzAyLzdiL3NpcnN0dWZmaW5nLjc1MzBjLmpwZwpwCXRodW1iCTk1MHg1MzQjCmUJanBn/6fabdab3/4bf/sir-stuffing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5" y="2784021"/>
            <a:ext cx="4387439" cy="24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5908" y="301075"/>
            <a:ext cx="6603821" cy="105312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Critical period: </a:t>
            </a:r>
            <a:r>
              <a:rPr lang="en-US" sz="3000" b="0" dirty="0"/>
              <a:t>ocular dominance  monocular deprivation</a:t>
            </a:r>
            <a:endParaRPr lang="en-US" sz="3000" dirty="0"/>
          </a:p>
        </p:txBody>
      </p:sp>
      <p:pic>
        <p:nvPicPr>
          <p:cNvPr id="9" name="Picture 8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10075"/>
            <a:ext cx="2540179" cy="142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5607754"/>
            <a:ext cx="88151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050" dirty="0">
                <a:solidFill>
                  <a:prstClr val="white"/>
                </a:solidFill>
              </a:rPr>
              <a:t>Wiesel, Hubel (1963). "Effects of visual deprivation on morphology and physiology of cell in the cat's lateral geniculate body". Journal of Neurophysiology</a:t>
            </a:r>
            <a:endParaRPr lang="he-IL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" y="1139631"/>
            <a:ext cx="6603821" cy="68525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Critical period: </a:t>
            </a:r>
            <a:r>
              <a:rPr lang="en-US" sz="3000" b="0" dirty="0"/>
              <a:t>ocular dominance</a:t>
            </a:r>
            <a:endParaRPr lang="en-US" sz="3000" dirty="0"/>
          </a:p>
        </p:txBody>
      </p:sp>
      <p:pic>
        <p:nvPicPr>
          <p:cNvPr id="7" name="Picture 6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47" y="857251"/>
            <a:ext cx="2387274" cy="134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" y="2284507"/>
            <a:ext cx="2923874" cy="3671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028" y="2270981"/>
            <a:ext cx="5752393" cy="36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5240" cy="1371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5 Brain Myths: #1</a:t>
            </a:r>
            <a:r>
              <a:rPr lang="en-US" dirty="0" smtClean="0"/>
              <a:t> You only use 10 % of your brain. </a:t>
            </a:r>
            <a:endParaRPr lang="ar-AE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7504" y="1772816"/>
            <a:ext cx="7980040" cy="4517579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7030A0"/>
                </a:solidFill>
              </a:rPr>
              <a:t>NO!</a:t>
            </a:r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		</a:t>
            </a:r>
            <a:endParaRPr lang="en-US" sz="5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5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Evidence:</a:t>
            </a:r>
            <a:endParaRPr lang="en-US" sz="5400" dirty="0" smtClean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fMRI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PET scans.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Effects of Damage.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Evolution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(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Wasted space)</a:t>
            </a:r>
            <a:endParaRPr lang="ar-A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6" name="Picture 4" descr="http://www.relevant-education.com/wp-content/uploads/2012/05/br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6624" y="2204864"/>
            <a:ext cx="3823623" cy="4248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5" y="2564904"/>
            <a:ext cx="5232758" cy="3749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24961" y="3128772"/>
            <a:ext cx="34500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Only during </a:t>
            </a:r>
            <a:r>
              <a:rPr lang="en-US" sz="2100" i="1" u="sng" dirty="0">
                <a:solidFill>
                  <a:prstClr val="white"/>
                </a:solidFill>
              </a:rPr>
              <a:t>critical period</a:t>
            </a:r>
            <a:r>
              <a:rPr lang="en-US" sz="2100" dirty="0">
                <a:solidFill>
                  <a:prstClr val="white"/>
                </a:solidFill>
              </a:rPr>
              <a:t>.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Common experimental system (for critical period).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1242" y="3290500"/>
            <a:ext cx="13708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white"/>
                </a:solidFill>
              </a:rPr>
              <a:t>Critical period</a:t>
            </a:r>
            <a:endParaRPr lang="he-IL" sz="135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" y="1139631"/>
            <a:ext cx="6603821" cy="68525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Critical period: </a:t>
            </a:r>
            <a:r>
              <a:rPr lang="en-US" sz="3000" b="0" dirty="0"/>
              <a:t>ocular dominance</a:t>
            </a:r>
            <a:endParaRPr lang="en-US" sz="3000" dirty="0"/>
          </a:p>
        </p:txBody>
      </p:sp>
      <p:pic>
        <p:nvPicPr>
          <p:cNvPr id="8" name="Picture 7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92" y="857251"/>
            <a:ext cx="2225729" cy="125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108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4245688"/>
              </p:ext>
            </p:extLst>
          </p:nvPr>
        </p:nvGraphicFramePr>
        <p:xfrm>
          <a:off x="-623455" y="1470787"/>
          <a:ext cx="9295035" cy="3968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onut 1"/>
          <p:cNvSpPr/>
          <p:nvPr/>
        </p:nvSpPr>
        <p:spPr>
          <a:xfrm>
            <a:off x="1971675" y="2771775"/>
            <a:ext cx="6048375" cy="3228975"/>
          </a:xfrm>
          <a:prstGeom prst="donut">
            <a:avLst>
              <a:gd name="adj" fmla="val 6501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342900"/>
            <a:endParaRPr lang="he-IL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59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50" dirty="0">
                <a:solidFill>
                  <a:schemeClr val="tx1">
                    <a:lumMod val="95000"/>
                  </a:schemeClr>
                </a:solidFill>
              </a:rPr>
              <a:t>Questions:</a:t>
            </a:r>
            <a:endParaRPr lang="en-US" sz="405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728" y="2847271"/>
            <a:ext cx="7915931" cy="2727383"/>
          </a:xfrm>
        </p:spPr>
        <p:txBody>
          <a:bodyPr>
            <a:noAutofit/>
          </a:bodyPr>
          <a:lstStyle/>
          <a:p>
            <a:r>
              <a:rPr lang="en-US" sz="2400" dirty="0"/>
              <a:t>What is the “default” state of plasticity in the brain? </a:t>
            </a:r>
          </a:p>
          <a:p>
            <a:pPr lvl="1"/>
            <a:r>
              <a:rPr lang="en-US" sz="2000" dirty="0"/>
              <a:t>Plastic or stable?</a:t>
            </a:r>
          </a:p>
          <a:p>
            <a:r>
              <a:rPr lang="en-US" sz="2400" dirty="0"/>
              <a:t>What are the factors that control or regulate cortical plasticity?</a:t>
            </a:r>
          </a:p>
          <a:p>
            <a:pPr lvl="1"/>
            <a:r>
              <a:rPr lang="en-US" sz="2000" dirty="0"/>
              <a:t>State “maintenance”.</a:t>
            </a:r>
          </a:p>
          <a:p>
            <a:pPr lvl="1"/>
            <a:r>
              <a:rPr lang="en-US" sz="2000" dirty="0"/>
              <a:t>Switching between states.</a:t>
            </a:r>
          </a:p>
          <a:p>
            <a:r>
              <a:rPr lang="en-US" sz="2400" dirty="0"/>
              <a:t>Could we make adult brains pliable &amp; plastic?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99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75757" y="857250"/>
            <a:ext cx="4800600" cy="782751"/>
          </a:xfrm>
        </p:spPr>
        <p:txBody>
          <a:bodyPr/>
          <a:lstStyle/>
          <a:p>
            <a:r>
              <a:rPr lang="en-US" dirty="0"/>
              <a:t>(I) Structural Stabilization: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" y="1575707"/>
          <a:ext cx="8985647" cy="398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5304024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1050" dirty="0">
                <a:solidFill>
                  <a:prstClr val="white"/>
                </a:solidFill>
              </a:rPr>
              <a:t>Experience-driven plasticity of visual cortex limited by myelin and </a:t>
            </a:r>
            <a:r>
              <a:rPr lang="en-US" sz="1050" dirty="0" err="1">
                <a:solidFill>
                  <a:prstClr val="white"/>
                </a:solidFill>
              </a:rPr>
              <a:t>Nogo</a:t>
            </a:r>
            <a:r>
              <a:rPr lang="en-US" sz="1050" dirty="0">
                <a:solidFill>
                  <a:prstClr val="white"/>
                </a:solidFill>
              </a:rPr>
              <a:t> receptor. Science. (2005).</a:t>
            </a:r>
          </a:p>
          <a:p>
            <a:pPr defTabSz="342900"/>
            <a:r>
              <a:rPr lang="en-US" sz="1050" dirty="0" err="1">
                <a:solidFill>
                  <a:prstClr val="white"/>
                </a:solidFill>
              </a:rPr>
              <a:t>Bavelier</a:t>
            </a:r>
            <a:r>
              <a:rPr lang="en-US" sz="1050" dirty="0">
                <a:solidFill>
                  <a:prstClr val="white"/>
                </a:solidFill>
              </a:rPr>
              <a:t>, </a:t>
            </a:r>
            <a:r>
              <a:rPr lang="en-US" sz="1050" dirty="0" err="1">
                <a:solidFill>
                  <a:prstClr val="white"/>
                </a:solidFill>
              </a:rPr>
              <a:t>Hensch</a:t>
            </a:r>
            <a:r>
              <a:rPr lang="en-US" sz="1050" dirty="0">
                <a:solidFill>
                  <a:prstClr val="white"/>
                </a:solidFill>
              </a:rPr>
              <a:t>, et’. Removing Brakes on Adult Brain Plasticity: From Molecular to Behavioral Interventions. J. Neuroscience (2010).</a:t>
            </a:r>
          </a:p>
          <a:p>
            <a:pPr defTabSz="342900"/>
            <a:r>
              <a:rPr lang="en-US" sz="1050" dirty="0" err="1">
                <a:solidFill>
                  <a:prstClr val="white"/>
                </a:solidFill>
              </a:rPr>
              <a:t>Bardin</a:t>
            </a:r>
            <a:r>
              <a:rPr lang="en-US" sz="1050" dirty="0">
                <a:solidFill>
                  <a:prstClr val="white"/>
                </a:solidFill>
              </a:rPr>
              <a:t>, J. Neurodevelopment: unlocking the brain. </a:t>
            </a:r>
            <a:r>
              <a:rPr lang="en-US" sz="1050" i="1" dirty="0">
                <a:solidFill>
                  <a:prstClr val="white"/>
                </a:solidFill>
              </a:rPr>
              <a:t>Nature</a:t>
            </a:r>
            <a:r>
              <a:rPr lang="en-US" sz="1050" dirty="0">
                <a:solidFill>
                  <a:prstClr val="white"/>
                </a:solidFill>
              </a:rPr>
              <a:t> </a:t>
            </a:r>
            <a:r>
              <a:rPr lang="en-US" sz="1050" b="1" dirty="0">
                <a:solidFill>
                  <a:prstClr val="white"/>
                </a:solidFill>
              </a:rPr>
              <a:t>487,</a:t>
            </a:r>
            <a:r>
              <a:rPr lang="en-US" sz="1050" dirty="0">
                <a:solidFill>
                  <a:prstClr val="white"/>
                </a:solidFill>
              </a:rPr>
              <a:t> 24–6 (2012).</a:t>
            </a:r>
          </a:p>
          <a:p>
            <a:pPr defTabSz="342900"/>
            <a:r>
              <a:rPr lang="en-US" sz="1050" dirty="0" err="1">
                <a:solidFill>
                  <a:prstClr val="white"/>
                </a:solidFill>
              </a:rPr>
              <a:t>Hensch</a:t>
            </a:r>
            <a:r>
              <a:rPr lang="en-US" sz="1050" dirty="0">
                <a:solidFill>
                  <a:prstClr val="white"/>
                </a:solidFill>
              </a:rPr>
              <a:t>. Critical period plasticity in local cortical circuits. </a:t>
            </a:r>
            <a:r>
              <a:rPr lang="en-US" sz="1050" i="1" dirty="0">
                <a:solidFill>
                  <a:prstClr val="white"/>
                </a:solidFill>
              </a:rPr>
              <a:t>Nat. Rev. </a:t>
            </a:r>
            <a:r>
              <a:rPr lang="en-US" sz="1050" i="1" dirty="0" err="1">
                <a:solidFill>
                  <a:prstClr val="white"/>
                </a:solidFill>
              </a:rPr>
              <a:t>Neurosci</a:t>
            </a:r>
            <a:r>
              <a:rPr lang="en-US" sz="1050" i="1" dirty="0">
                <a:solidFill>
                  <a:prstClr val="white"/>
                </a:solidFill>
              </a:rPr>
              <a:t>.</a:t>
            </a:r>
            <a:r>
              <a:rPr lang="en-US" sz="1050" dirty="0">
                <a:solidFill>
                  <a:prstClr val="white"/>
                </a:solidFill>
              </a:rPr>
              <a:t> (2005).</a:t>
            </a:r>
            <a:endParaRPr lang="he-IL" sz="10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5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II) </a:t>
            </a:r>
            <a:r>
              <a:rPr lang="en-US" dirty="0"/>
              <a:t>Functional </a:t>
            </a:r>
            <a:r>
              <a:rPr lang="en-US" dirty="0" smtClean="0"/>
              <a:t>Stabilization: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493295484"/>
                  </p:ext>
                </p:extLst>
              </p:nvPr>
            </p:nvGraphicFramePr>
            <p:xfrm>
              <a:off x="375048" y="2365772"/>
              <a:ext cx="8768953" cy="32230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493295484"/>
                  </p:ext>
                </p:extLst>
              </p:nvPr>
            </p:nvGraphicFramePr>
            <p:xfrm>
              <a:off x="375048" y="2365772"/>
              <a:ext cx="8768953" cy="32230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6" name="Cloud Callout 5"/>
          <p:cNvSpPr/>
          <p:nvPr/>
        </p:nvSpPr>
        <p:spPr>
          <a:xfrm rot="21274375">
            <a:off x="513753" y="4827398"/>
            <a:ext cx="2251238" cy="1096123"/>
          </a:xfrm>
          <a:prstGeom prst="cloudCallout">
            <a:avLst>
              <a:gd name="adj1" fmla="val 8766"/>
              <a:gd name="adj2" fmla="val -74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sz="1650" dirty="0">
                <a:solidFill>
                  <a:prstClr val="white"/>
                </a:solidFill>
              </a:rPr>
              <a:t>Inhibitory.</a:t>
            </a:r>
          </a:p>
          <a:p>
            <a:pPr algn="ctr" defTabSz="342900"/>
            <a:r>
              <a:rPr lang="en-US" sz="1650" b="1" dirty="0">
                <a:solidFill>
                  <a:prstClr val="white"/>
                </a:solidFill>
              </a:rPr>
              <a:t>Required for Crit. P!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59832" y="3429000"/>
            <a:ext cx="3600400" cy="1900971"/>
          </a:xfrm>
          <a:custGeom>
            <a:avLst/>
            <a:gdLst>
              <a:gd name="connsiteX0" fmla="*/ 408531 w 5210496"/>
              <a:gd name="connsiteY0" fmla="*/ 143691 h 3226526"/>
              <a:gd name="connsiteX1" fmla="*/ 513034 w 5210496"/>
              <a:gd name="connsiteY1" fmla="*/ 130628 h 3226526"/>
              <a:gd name="connsiteX2" fmla="*/ 552223 w 5210496"/>
              <a:gd name="connsiteY2" fmla="*/ 104503 h 3226526"/>
              <a:gd name="connsiteX3" fmla="*/ 591411 w 5210496"/>
              <a:gd name="connsiteY3" fmla="*/ 91440 h 3226526"/>
              <a:gd name="connsiteX4" fmla="*/ 761228 w 5210496"/>
              <a:gd name="connsiteY4" fmla="*/ 52251 h 3226526"/>
              <a:gd name="connsiteX5" fmla="*/ 813480 w 5210496"/>
              <a:gd name="connsiteY5" fmla="*/ 39188 h 3226526"/>
              <a:gd name="connsiteX6" fmla="*/ 852668 w 5210496"/>
              <a:gd name="connsiteY6" fmla="*/ 26126 h 3226526"/>
              <a:gd name="connsiteX7" fmla="*/ 1074737 w 5210496"/>
              <a:gd name="connsiteY7" fmla="*/ 0 h 3226526"/>
              <a:gd name="connsiteX8" fmla="*/ 1257617 w 5210496"/>
              <a:gd name="connsiteY8" fmla="*/ 13063 h 3226526"/>
              <a:gd name="connsiteX9" fmla="*/ 1296805 w 5210496"/>
              <a:gd name="connsiteY9" fmla="*/ 26126 h 3226526"/>
              <a:gd name="connsiteX10" fmla="*/ 1375183 w 5210496"/>
              <a:gd name="connsiteY10" fmla="*/ 39188 h 3226526"/>
              <a:gd name="connsiteX11" fmla="*/ 1545000 w 5210496"/>
              <a:gd name="connsiteY11" fmla="*/ 65314 h 3226526"/>
              <a:gd name="connsiteX12" fmla="*/ 1675628 w 5210496"/>
              <a:gd name="connsiteY12" fmla="*/ 91440 h 3226526"/>
              <a:gd name="connsiteX13" fmla="*/ 1767068 w 5210496"/>
              <a:gd name="connsiteY13" fmla="*/ 104503 h 3226526"/>
              <a:gd name="connsiteX14" fmla="*/ 1963011 w 5210496"/>
              <a:gd name="connsiteY14" fmla="*/ 143691 h 3226526"/>
              <a:gd name="connsiteX15" fmla="*/ 2119765 w 5210496"/>
              <a:gd name="connsiteY15" fmla="*/ 195943 h 3226526"/>
              <a:gd name="connsiteX16" fmla="*/ 2276520 w 5210496"/>
              <a:gd name="connsiteY16" fmla="*/ 261257 h 3226526"/>
              <a:gd name="connsiteX17" fmla="*/ 2420211 w 5210496"/>
              <a:gd name="connsiteY17" fmla="*/ 287383 h 3226526"/>
              <a:gd name="connsiteX18" fmla="*/ 2459400 w 5210496"/>
              <a:gd name="connsiteY18" fmla="*/ 313508 h 3226526"/>
              <a:gd name="connsiteX19" fmla="*/ 2733720 w 5210496"/>
              <a:gd name="connsiteY19" fmla="*/ 391886 h 3226526"/>
              <a:gd name="connsiteX20" fmla="*/ 2955788 w 5210496"/>
              <a:gd name="connsiteY20" fmla="*/ 483326 h 3226526"/>
              <a:gd name="connsiteX21" fmla="*/ 3151731 w 5210496"/>
              <a:gd name="connsiteY21" fmla="*/ 548640 h 3226526"/>
              <a:gd name="connsiteX22" fmla="*/ 3217045 w 5210496"/>
              <a:gd name="connsiteY22" fmla="*/ 574766 h 3226526"/>
              <a:gd name="connsiteX23" fmla="*/ 3269297 w 5210496"/>
              <a:gd name="connsiteY23" fmla="*/ 587828 h 3226526"/>
              <a:gd name="connsiteX24" fmla="*/ 3334611 w 5210496"/>
              <a:gd name="connsiteY24" fmla="*/ 613954 h 3226526"/>
              <a:gd name="connsiteX25" fmla="*/ 3439114 w 5210496"/>
              <a:gd name="connsiteY25" fmla="*/ 666206 h 3226526"/>
              <a:gd name="connsiteX26" fmla="*/ 3491365 w 5210496"/>
              <a:gd name="connsiteY26" fmla="*/ 679268 h 3226526"/>
              <a:gd name="connsiteX27" fmla="*/ 3530554 w 5210496"/>
              <a:gd name="connsiteY27" fmla="*/ 705394 h 3226526"/>
              <a:gd name="connsiteX28" fmla="*/ 3635057 w 5210496"/>
              <a:gd name="connsiteY28" fmla="*/ 731520 h 3226526"/>
              <a:gd name="connsiteX29" fmla="*/ 3674245 w 5210496"/>
              <a:gd name="connsiteY29" fmla="*/ 744583 h 3226526"/>
              <a:gd name="connsiteX30" fmla="*/ 3752623 w 5210496"/>
              <a:gd name="connsiteY30" fmla="*/ 796834 h 3226526"/>
              <a:gd name="connsiteX31" fmla="*/ 3831000 w 5210496"/>
              <a:gd name="connsiteY31" fmla="*/ 836023 h 3226526"/>
              <a:gd name="connsiteX32" fmla="*/ 3909377 w 5210496"/>
              <a:gd name="connsiteY32" fmla="*/ 875211 h 3226526"/>
              <a:gd name="connsiteX33" fmla="*/ 3948565 w 5210496"/>
              <a:gd name="connsiteY33" fmla="*/ 888274 h 3226526"/>
              <a:gd name="connsiteX34" fmla="*/ 4157571 w 5210496"/>
              <a:gd name="connsiteY34" fmla="*/ 992777 h 3226526"/>
              <a:gd name="connsiteX35" fmla="*/ 4314325 w 5210496"/>
              <a:gd name="connsiteY35" fmla="*/ 1058091 h 3226526"/>
              <a:gd name="connsiteX36" fmla="*/ 4444954 w 5210496"/>
              <a:gd name="connsiteY36" fmla="*/ 1123406 h 3226526"/>
              <a:gd name="connsiteX37" fmla="*/ 4484143 w 5210496"/>
              <a:gd name="connsiteY37" fmla="*/ 1136468 h 3226526"/>
              <a:gd name="connsiteX38" fmla="*/ 4549457 w 5210496"/>
              <a:gd name="connsiteY38" fmla="*/ 1175657 h 3226526"/>
              <a:gd name="connsiteX39" fmla="*/ 4588645 w 5210496"/>
              <a:gd name="connsiteY39" fmla="*/ 1201783 h 3226526"/>
              <a:gd name="connsiteX40" fmla="*/ 4771525 w 5210496"/>
              <a:gd name="connsiteY40" fmla="*/ 1293223 h 3226526"/>
              <a:gd name="connsiteX41" fmla="*/ 4876028 w 5210496"/>
              <a:gd name="connsiteY41" fmla="*/ 1332411 h 3226526"/>
              <a:gd name="connsiteX42" fmla="*/ 4993594 w 5210496"/>
              <a:gd name="connsiteY42" fmla="*/ 1384663 h 3226526"/>
              <a:gd name="connsiteX43" fmla="*/ 5019720 w 5210496"/>
              <a:gd name="connsiteY43" fmla="*/ 1423851 h 3226526"/>
              <a:gd name="connsiteX44" fmla="*/ 5058908 w 5210496"/>
              <a:gd name="connsiteY44" fmla="*/ 1580606 h 3226526"/>
              <a:gd name="connsiteX45" fmla="*/ 5071971 w 5210496"/>
              <a:gd name="connsiteY45" fmla="*/ 1672046 h 3226526"/>
              <a:gd name="connsiteX46" fmla="*/ 5098097 w 5210496"/>
              <a:gd name="connsiteY46" fmla="*/ 1933303 h 3226526"/>
              <a:gd name="connsiteX47" fmla="*/ 5137285 w 5210496"/>
              <a:gd name="connsiteY47" fmla="*/ 2076994 h 3226526"/>
              <a:gd name="connsiteX48" fmla="*/ 5150348 w 5210496"/>
              <a:gd name="connsiteY48" fmla="*/ 2142308 h 3226526"/>
              <a:gd name="connsiteX49" fmla="*/ 5176474 w 5210496"/>
              <a:gd name="connsiteY49" fmla="*/ 2220686 h 3226526"/>
              <a:gd name="connsiteX50" fmla="*/ 5189537 w 5210496"/>
              <a:gd name="connsiteY50" fmla="*/ 2259874 h 3226526"/>
              <a:gd name="connsiteX51" fmla="*/ 5189537 w 5210496"/>
              <a:gd name="connsiteY51" fmla="*/ 2808514 h 3226526"/>
              <a:gd name="connsiteX52" fmla="*/ 5176474 w 5210496"/>
              <a:gd name="connsiteY52" fmla="*/ 2847703 h 3226526"/>
              <a:gd name="connsiteX53" fmla="*/ 5137285 w 5210496"/>
              <a:gd name="connsiteY53" fmla="*/ 2873828 h 3226526"/>
              <a:gd name="connsiteX54" fmla="*/ 5032783 w 5210496"/>
              <a:gd name="connsiteY54" fmla="*/ 2899954 h 3226526"/>
              <a:gd name="connsiteX55" fmla="*/ 4928280 w 5210496"/>
              <a:gd name="connsiteY55" fmla="*/ 2952206 h 3226526"/>
              <a:gd name="connsiteX56" fmla="*/ 4862965 w 5210496"/>
              <a:gd name="connsiteY56" fmla="*/ 2978331 h 3226526"/>
              <a:gd name="connsiteX57" fmla="*/ 4719274 w 5210496"/>
              <a:gd name="connsiteY57" fmla="*/ 3030583 h 3226526"/>
              <a:gd name="connsiteX58" fmla="*/ 4627834 w 5210496"/>
              <a:gd name="connsiteY58" fmla="*/ 3069771 h 3226526"/>
              <a:gd name="connsiteX59" fmla="*/ 4549457 w 5210496"/>
              <a:gd name="connsiteY59" fmla="*/ 3095897 h 3226526"/>
              <a:gd name="connsiteX60" fmla="*/ 4431891 w 5210496"/>
              <a:gd name="connsiteY60" fmla="*/ 3161211 h 3226526"/>
              <a:gd name="connsiteX61" fmla="*/ 4392703 w 5210496"/>
              <a:gd name="connsiteY61" fmla="*/ 3187337 h 3226526"/>
              <a:gd name="connsiteX62" fmla="*/ 4196760 w 5210496"/>
              <a:gd name="connsiteY62" fmla="*/ 3226526 h 3226526"/>
              <a:gd name="connsiteX63" fmla="*/ 3648120 w 5210496"/>
              <a:gd name="connsiteY63" fmla="*/ 3213463 h 3226526"/>
              <a:gd name="connsiteX64" fmla="*/ 3608931 w 5210496"/>
              <a:gd name="connsiteY64" fmla="*/ 3200400 h 3226526"/>
              <a:gd name="connsiteX65" fmla="*/ 3021103 w 5210496"/>
              <a:gd name="connsiteY65" fmla="*/ 3174274 h 3226526"/>
              <a:gd name="connsiteX66" fmla="*/ 2929663 w 5210496"/>
              <a:gd name="connsiteY66" fmla="*/ 3161211 h 3226526"/>
              <a:gd name="connsiteX67" fmla="*/ 2877411 w 5210496"/>
              <a:gd name="connsiteY67" fmla="*/ 3148148 h 3226526"/>
              <a:gd name="connsiteX68" fmla="*/ 2433274 w 5210496"/>
              <a:gd name="connsiteY68" fmla="*/ 3135086 h 3226526"/>
              <a:gd name="connsiteX69" fmla="*/ 2276520 w 5210496"/>
              <a:gd name="connsiteY69" fmla="*/ 3122023 h 3226526"/>
              <a:gd name="connsiteX70" fmla="*/ 2237331 w 5210496"/>
              <a:gd name="connsiteY70" fmla="*/ 3108960 h 3226526"/>
              <a:gd name="connsiteX71" fmla="*/ 2132828 w 5210496"/>
              <a:gd name="connsiteY71" fmla="*/ 3095897 h 3226526"/>
              <a:gd name="connsiteX72" fmla="*/ 2054451 w 5210496"/>
              <a:gd name="connsiteY72" fmla="*/ 3082834 h 3226526"/>
              <a:gd name="connsiteX73" fmla="*/ 1976074 w 5210496"/>
              <a:gd name="connsiteY73" fmla="*/ 3043646 h 3226526"/>
              <a:gd name="connsiteX74" fmla="*/ 1884634 w 5210496"/>
              <a:gd name="connsiteY74" fmla="*/ 3004457 h 3226526"/>
              <a:gd name="connsiteX75" fmla="*/ 1819320 w 5210496"/>
              <a:gd name="connsiteY75" fmla="*/ 2965268 h 3226526"/>
              <a:gd name="connsiteX76" fmla="*/ 1688691 w 5210496"/>
              <a:gd name="connsiteY76" fmla="*/ 2913017 h 3226526"/>
              <a:gd name="connsiteX77" fmla="*/ 1597251 w 5210496"/>
              <a:gd name="connsiteY77" fmla="*/ 2873828 h 3226526"/>
              <a:gd name="connsiteX78" fmla="*/ 1558063 w 5210496"/>
              <a:gd name="connsiteY78" fmla="*/ 2847703 h 3226526"/>
              <a:gd name="connsiteX79" fmla="*/ 1427434 w 5210496"/>
              <a:gd name="connsiteY79" fmla="*/ 2782388 h 3226526"/>
              <a:gd name="connsiteX80" fmla="*/ 1388245 w 5210496"/>
              <a:gd name="connsiteY80" fmla="*/ 2756263 h 3226526"/>
              <a:gd name="connsiteX81" fmla="*/ 1257617 w 5210496"/>
              <a:gd name="connsiteY81" fmla="*/ 2690948 h 3226526"/>
              <a:gd name="connsiteX82" fmla="*/ 1166177 w 5210496"/>
              <a:gd name="connsiteY82" fmla="*/ 2625634 h 3226526"/>
              <a:gd name="connsiteX83" fmla="*/ 957171 w 5210496"/>
              <a:gd name="connsiteY83" fmla="*/ 2521131 h 3226526"/>
              <a:gd name="connsiteX84" fmla="*/ 917983 w 5210496"/>
              <a:gd name="connsiteY84" fmla="*/ 2508068 h 3226526"/>
              <a:gd name="connsiteX85" fmla="*/ 826543 w 5210496"/>
              <a:gd name="connsiteY85" fmla="*/ 2455817 h 3226526"/>
              <a:gd name="connsiteX86" fmla="*/ 800417 w 5210496"/>
              <a:gd name="connsiteY86" fmla="*/ 2416628 h 3226526"/>
              <a:gd name="connsiteX87" fmla="*/ 591411 w 5210496"/>
              <a:gd name="connsiteY87" fmla="*/ 2299063 h 3226526"/>
              <a:gd name="connsiteX88" fmla="*/ 539160 w 5210496"/>
              <a:gd name="connsiteY88" fmla="*/ 2246811 h 3226526"/>
              <a:gd name="connsiteX89" fmla="*/ 330154 w 5210496"/>
              <a:gd name="connsiteY89" fmla="*/ 2063931 h 3226526"/>
              <a:gd name="connsiteX90" fmla="*/ 238714 w 5210496"/>
              <a:gd name="connsiteY90" fmla="*/ 1894114 h 3226526"/>
              <a:gd name="connsiteX91" fmla="*/ 199525 w 5210496"/>
              <a:gd name="connsiteY91" fmla="*/ 1802674 h 3226526"/>
              <a:gd name="connsiteX92" fmla="*/ 147274 w 5210496"/>
              <a:gd name="connsiteY92" fmla="*/ 1593668 h 3226526"/>
              <a:gd name="connsiteX93" fmla="*/ 134211 w 5210496"/>
              <a:gd name="connsiteY93" fmla="*/ 1554480 h 3226526"/>
              <a:gd name="connsiteX94" fmla="*/ 121148 w 5210496"/>
              <a:gd name="connsiteY94" fmla="*/ 1502228 h 3226526"/>
              <a:gd name="connsiteX95" fmla="*/ 55834 w 5210496"/>
              <a:gd name="connsiteY95" fmla="*/ 1332411 h 3226526"/>
              <a:gd name="connsiteX96" fmla="*/ 29708 w 5210496"/>
              <a:gd name="connsiteY96" fmla="*/ 1240971 h 3226526"/>
              <a:gd name="connsiteX97" fmla="*/ 16645 w 5210496"/>
              <a:gd name="connsiteY97" fmla="*/ 640080 h 3226526"/>
              <a:gd name="connsiteX98" fmla="*/ 42771 w 5210496"/>
              <a:gd name="connsiteY98" fmla="*/ 535577 h 3226526"/>
              <a:gd name="connsiteX99" fmla="*/ 55834 w 5210496"/>
              <a:gd name="connsiteY99" fmla="*/ 483326 h 3226526"/>
              <a:gd name="connsiteX100" fmla="*/ 81960 w 5210496"/>
              <a:gd name="connsiteY100" fmla="*/ 444137 h 3226526"/>
              <a:gd name="connsiteX101" fmla="*/ 95023 w 5210496"/>
              <a:gd name="connsiteY101" fmla="*/ 404948 h 3226526"/>
              <a:gd name="connsiteX102" fmla="*/ 134211 w 5210496"/>
              <a:gd name="connsiteY102" fmla="*/ 378823 h 3226526"/>
              <a:gd name="connsiteX103" fmla="*/ 264840 w 5210496"/>
              <a:gd name="connsiteY103" fmla="*/ 235131 h 3226526"/>
              <a:gd name="connsiteX104" fmla="*/ 304028 w 5210496"/>
              <a:gd name="connsiteY104" fmla="*/ 209006 h 3226526"/>
              <a:gd name="connsiteX105" fmla="*/ 317091 w 5210496"/>
              <a:gd name="connsiteY105" fmla="*/ 169817 h 3226526"/>
              <a:gd name="connsiteX106" fmla="*/ 395468 w 5210496"/>
              <a:gd name="connsiteY106" fmla="*/ 143691 h 3226526"/>
              <a:gd name="connsiteX107" fmla="*/ 460783 w 5210496"/>
              <a:gd name="connsiteY107" fmla="*/ 130628 h 32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210496" h="3226526">
                <a:moveTo>
                  <a:pt x="408531" y="143691"/>
                </a:moveTo>
                <a:cubicBezTo>
                  <a:pt x="443365" y="139337"/>
                  <a:pt x="479166" y="139865"/>
                  <a:pt x="513034" y="130628"/>
                </a:cubicBezTo>
                <a:cubicBezTo>
                  <a:pt x="528180" y="126497"/>
                  <a:pt x="538181" y="111524"/>
                  <a:pt x="552223" y="104503"/>
                </a:cubicBezTo>
                <a:cubicBezTo>
                  <a:pt x="564539" y="98345"/>
                  <a:pt x="578127" y="95063"/>
                  <a:pt x="591411" y="91440"/>
                </a:cubicBezTo>
                <a:cubicBezTo>
                  <a:pt x="732257" y="53027"/>
                  <a:pt x="651551" y="76624"/>
                  <a:pt x="761228" y="52251"/>
                </a:cubicBezTo>
                <a:cubicBezTo>
                  <a:pt x="778754" y="48356"/>
                  <a:pt x="796217" y="44120"/>
                  <a:pt x="813480" y="39188"/>
                </a:cubicBezTo>
                <a:cubicBezTo>
                  <a:pt x="826719" y="35405"/>
                  <a:pt x="839166" y="28826"/>
                  <a:pt x="852668" y="26126"/>
                </a:cubicBezTo>
                <a:cubicBezTo>
                  <a:pt x="910427" y="14575"/>
                  <a:pt x="1022912" y="5183"/>
                  <a:pt x="1074737" y="0"/>
                </a:cubicBezTo>
                <a:cubicBezTo>
                  <a:pt x="1135697" y="4354"/>
                  <a:pt x="1196920" y="5922"/>
                  <a:pt x="1257617" y="13063"/>
                </a:cubicBezTo>
                <a:cubicBezTo>
                  <a:pt x="1271292" y="14672"/>
                  <a:pt x="1283364" y="23139"/>
                  <a:pt x="1296805" y="26126"/>
                </a:cubicBezTo>
                <a:cubicBezTo>
                  <a:pt x="1322661" y="31872"/>
                  <a:pt x="1349005" y="35161"/>
                  <a:pt x="1375183" y="39188"/>
                </a:cubicBezTo>
                <a:cubicBezTo>
                  <a:pt x="1452989" y="51158"/>
                  <a:pt x="1470536" y="51352"/>
                  <a:pt x="1545000" y="65314"/>
                </a:cubicBezTo>
                <a:cubicBezTo>
                  <a:pt x="1588644" y="73497"/>
                  <a:pt x="1631899" y="83723"/>
                  <a:pt x="1675628" y="91440"/>
                </a:cubicBezTo>
                <a:cubicBezTo>
                  <a:pt x="1705949" y="96791"/>
                  <a:pt x="1736876" y="98465"/>
                  <a:pt x="1767068" y="104503"/>
                </a:cubicBezTo>
                <a:lnTo>
                  <a:pt x="1963011" y="143691"/>
                </a:lnTo>
                <a:cubicBezTo>
                  <a:pt x="2015262" y="161108"/>
                  <a:pt x="2068924" y="174759"/>
                  <a:pt x="2119765" y="195943"/>
                </a:cubicBezTo>
                <a:cubicBezTo>
                  <a:pt x="2172017" y="217714"/>
                  <a:pt x="2222367" y="244776"/>
                  <a:pt x="2276520" y="261257"/>
                </a:cubicBezTo>
                <a:cubicBezTo>
                  <a:pt x="2323093" y="275431"/>
                  <a:pt x="2372314" y="278674"/>
                  <a:pt x="2420211" y="287383"/>
                </a:cubicBezTo>
                <a:cubicBezTo>
                  <a:pt x="2433274" y="296091"/>
                  <a:pt x="2444506" y="308543"/>
                  <a:pt x="2459400" y="313508"/>
                </a:cubicBezTo>
                <a:cubicBezTo>
                  <a:pt x="2549619" y="343581"/>
                  <a:pt x="2733720" y="391886"/>
                  <a:pt x="2733720" y="391886"/>
                </a:cubicBezTo>
                <a:cubicBezTo>
                  <a:pt x="2874718" y="472456"/>
                  <a:pt x="2778472" y="426585"/>
                  <a:pt x="2955788" y="483326"/>
                </a:cubicBezTo>
                <a:cubicBezTo>
                  <a:pt x="3021360" y="504309"/>
                  <a:pt x="3086417" y="526869"/>
                  <a:pt x="3151731" y="548640"/>
                </a:cubicBezTo>
                <a:cubicBezTo>
                  <a:pt x="3173976" y="556055"/>
                  <a:pt x="3194800" y="567351"/>
                  <a:pt x="3217045" y="574766"/>
                </a:cubicBezTo>
                <a:cubicBezTo>
                  <a:pt x="3234077" y="580443"/>
                  <a:pt x="3252265" y="582151"/>
                  <a:pt x="3269297" y="587828"/>
                </a:cubicBezTo>
                <a:cubicBezTo>
                  <a:pt x="3291542" y="595243"/>
                  <a:pt x="3313321" y="604128"/>
                  <a:pt x="3334611" y="613954"/>
                </a:cubicBezTo>
                <a:cubicBezTo>
                  <a:pt x="3369972" y="630275"/>
                  <a:pt x="3401331" y="656761"/>
                  <a:pt x="3439114" y="666206"/>
                </a:cubicBezTo>
                <a:lnTo>
                  <a:pt x="3491365" y="679268"/>
                </a:lnTo>
                <a:cubicBezTo>
                  <a:pt x="3504428" y="687977"/>
                  <a:pt x="3515799" y="700029"/>
                  <a:pt x="3530554" y="705394"/>
                </a:cubicBezTo>
                <a:cubicBezTo>
                  <a:pt x="3564299" y="717665"/>
                  <a:pt x="3600993" y="720165"/>
                  <a:pt x="3635057" y="731520"/>
                </a:cubicBezTo>
                <a:cubicBezTo>
                  <a:pt x="3648120" y="735874"/>
                  <a:pt x="3662208" y="737896"/>
                  <a:pt x="3674245" y="744583"/>
                </a:cubicBezTo>
                <a:cubicBezTo>
                  <a:pt x="3701693" y="759832"/>
                  <a:pt x="3722835" y="786904"/>
                  <a:pt x="3752623" y="796834"/>
                </a:cubicBezTo>
                <a:cubicBezTo>
                  <a:pt x="3828916" y="822266"/>
                  <a:pt x="3755029" y="793817"/>
                  <a:pt x="3831000" y="836023"/>
                </a:cubicBezTo>
                <a:cubicBezTo>
                  <a:pt x="3856534" y="850208"/>
                  <a:pt x="3882685" y="863348"/>
                  <a:pt x="3909377" y="875211"/>
                </a:cubicBezTo>
                <a:cubicBezTo>
                  <a:pt x="3921960" y="880803"/>
                  <a:pt x="3936121" y="882380"/>
                  <a:pt x="3948565" y="888274"/>
                </a:cubicBezTo>
                <a:cubicBezTo>
                  <a:pt x="4018959" y="921619"/>
                  <a:pt x="4083676" y="968145"/>
                  <a:pt x="4157571" y="992777"/>
                </a:cubicBezTo>
                <a:cubicBezTo>
                  <a:pt x="4228737" y="1016499"/>
                  <a:pt x="4211293" y="1009286"/>
                  <a:pt x="4314325" y="1058091"/>
                </a:cubicBezTo>
                <a:cubicBezTo>
                  <a:pt x="4358321" y="1078931"/>
                  <a:pt x="4400752" y="1103005"/>
                  <a:pt x="4444954" y="1123406"/>
                </a:cubicBezTo>
                <a:cubicBezTo>
                  <a:pt x="4457456" y="1129176"/>
                  <a:pt x="4471827" y="1130310"/>
                  <a:pt x="4484143" y="1136468"/>
                </a:cubicBezTo>
                <a:cubicBezTo>
                  <a:pt x="4506852" y="1147822"/>
                  <a:pt x="4527927" y="1162200"/>
                  <a:pt x="4549457" y="1175657"/>
                </a:cubicBezTo>
                <a:cubicBezTo>
                  <a:pt x="4562770" y="1183978"/>
                  <a:pt x="4574770" y="1194437"/>
                  <a:pt x="4588645" y="1201783"/>
                </a:cubicBezTo>
                <a:cubicBezTo>
                  <a:pt x="4648880" y="1233672"/>
                  <a:pt x="4707709" y="1269292"/>
                  <a:pt x="4771525" y="1293223"/>
                </a:cubicBezTo>
                <a:cubicBezTo>
                  <a:pt x="4806359" y="1306286"/>
                  <a:pt x="4842249" y="1316821"/>
                  <a:pt x="4876028" y="1332411"/>
                </a:cubicBezTo>
                <a:cubicBezTo>
                  <a:pt x="5009569" y="1394045"/>
                  <a:pt x="4879354" y="1356103"/>
                  <a:pt x="4993594" y="1384663"/>
                </a:cubicBezTo>
                <a:cubicBezTo>
                  <a:pt x="5002303" y="1397726"/>
                  <a:pt x="5013344" y="1409505"/>
                  <a:pt x="5019720" y="1423851"/>
                </a:cubicBezTo>
                <a:cubicBezTo>
                  <a:pt x="5045980" y="1482936"/>
                  <a:pt x="5049243" y="1517785"/>
                  <a:pt x="5058908" y="1580606"/>
                </a:cubicBezTo>
                <a:cubicBezTo>
                  <a:pt x="5063590" y="1611037"/>
                  <a:pt x="5068907" y="1641409"/>
                  <a:pt x="5071971" y="1672046"/>
                </a:cubicBezTo>
                <a:cubicBezTo>
                  <a:pt x="5095060" y="1902937"/>
                  <a:pt x="5072848" y="1769187"/>
                  <a:pt x="5098097" y="1933303"/>
                </a:cubicBezTo>
                <a:cubicBezTo>
                  <a:pt x="5123033" y="2095386"/>
                  <a:pt x="5094225" y="1933459"/>
                  <a:pt x="5137285" y="2076994"/>
                </a:cubicBezTo>
                <a:cubicBezTo>
                  <a:pt x="5143665" y="2098260"/>
                  <a:pt x="5144506" y="2120888"/>
                  <a:pt x="5150348" y="2142308"/>
                </a:cubicBezTo>
                <a:cubicBezTo>
                  <a:pt x="5157594" y="2168877"/>
                  <a:pt x="5167765" y="2194560"/>
                  <a:pt x="5176474" y="2220686"/>
                </a:cubicBezTo>
                <a:lnTo>
                  <a:pt x="5189537" y="2259874"/>
                </a:lnTo>
                <a:cubicBezTo>
                  <a:pt x="5222429" y="2490115"/>
                  <a:pt x="5212059" y="2380596"/>
                  <a:pt x="5189537" y="2808514"/>
                </a:cubicBezTo>
                <a:cubicBezTo>
                  <a:pt x="5188813" y="2822265"/>
                  <a:pt x="5185076" y="2836951"/>
                  <a:pt x="5176474" y="2847703"/>
                </a:cubicBezTo>
                <a:cubicBezTo>
                  <a:pt x="5166666" y="2859962"/>
                  <a:pt x="5151327" y="2866807"/>
                  <a:pt x="5137285" y="2873828"/>
                </a:cubicBezTo>
                <a:cubicBezTo>
                  <a:pt x="5110505" y="2887218"/>
                  <a:pt x="5057628" y="2894985"/>
                  <a:pt x="5032783" y="2899954"/>
                </a:cubicBezTo>
                <a:cubicBezTo>
                  <a:pt x="4997949" y="2917371"/>
                  <a:pt x="4964441" y="2937742"/>
                  <a:pt x="4928280" y="2952206"/>
                </a:cubicBezTo>
                <a:cubicBezTo>
                  <a:pt x="4906508" y="2960914"/>
                  <a:pt x="4884312" y="2968628"/>
                  <a:pt x="4862965" y="2978331"/>
                </a:cubicBezTo>
                <a:cubicBezTo>
                  <a:pt x="4747183" y="3030959"/>
                  <a:pt x="4826568" y="3009124"/>
                  <a:pt x="4719274" y="3030583"/>
                </a:cubicBezTo>
                <a:cubicBezTo>
                  <a:pt x="4688794" y="3043646"/>
                  <a:pt x="4658785" y="3057867"/>
                  <a:pt x="4627834" y="3069771"/>
                </a:cubicBezTo>
                <a:cubicBezTo>
                  <a:pt x="4602131" y="3079657"/>
                  <a:pt x="4572371" y="3080621"/>
                  <a:pt x="4549457" y="3095897"/>
                </a:cubicBezTo>
                <a:cubicBezTo>
                  <a:pt x="4459623" y="3155786"/>
                  <a:pt x="4500868" y="3138219"/>
                  <a:pt x="4431891" y="3161211"/>
                </a:cubicBezTo>
                <a:cubicBezTo>
                  <a:pt x="4418828" y="3169920"/>
                  <a:pt x="4407049" y="3180961"/>
                  <a:pt x="4392703" y="3187337"/>
                </a:cubicBezTo>
                <a:cubicBezTo>
                  <a:pt x="4315515" y="3221643"/>
                  <a:pt x="4286436" y="3216562"/>
                  <a:pt x="4196760" y="3226526"/>
                </a:cubicBezTo>
                <a:cubicBezTo>
                  <a:pt x="4013880" y="3222172"/>
                  <a:pt x="3830871" y="3221585"/>
                  <a:pt x="3648120" y="3213463"/>
                </a:cubicBezTo>
                <a:cubicBezTo>
                  <a:pt x="3634364" y="3212852"/>
                  <a:pt x="3622674" y="3201259"/>
                  <a:pt x="3608931" y="3200400"/>
                </a:cubicBezTo>
                <a:cubicBezTo>
                  <a:pt x="3413177" y="3188165"/>
                  <a:pt x="3021103" y="3174274"/>
                  <a:pt x="3021103" y="3174274"/>
                </a:cubicBezTo>
                <a:cubicBezTo>
                  <a:pt x="2990623" y="3169920"/>
                  <a:pt x="2959956" y="3166719"/>
                  <a:pt x="2929663" y="3161211"/>
                </a:cubicBezTo>
                <a:cubicBezTo>
                  <a:pt x="2911999" y="3157999"/>
                  <a:pt x="2895340" y="3149092"/>
                  <a:pt x="2877411" y="3148148"/>
                </a:cubicBezTo>
                <a:cubicBezTo>
                  <a:pt x="2729506" y="3140364"/>
                  <a:pt x="2581320" y="3139440"/>
                  <a:pt x="2433274" y="3135086"/>
                </a:cubicBezTo>
                <a:cubicBezTo>
                  <a:pt x="2381023" y="3130732"/>
                  <a:pt x="2328493" y="3128953"/>
                  <a:pt x="2276520" y="3122023"/>
                </a:cubicBezTo>
                <a:cubicBezTo>
                  <a:pt x="2262871" y="3120203"/>
                  <a:pt x="2250879" y="3111423"/>
                  <a:pt x="2237331" y="3108960"/>
                </a:cubicBezTo>
                <a:cubicBezTo>
                  <a:pt x="2202792" y="3102680"/>
                  <a:pt x="2167581" y="3100862"/>
                  <a:pt x="2132828" y="3095897"/>
                </a:cubicBezTo>
                <a:cubicBezTo>
                  <a:pt x="2106608" y="3092151"/>
                  <a:pt x="2080577" y="3087188"/>
                  <a:pt x="2054451" y="3082834"/>
                </a:cubicBezTo>
                <a:cubicBezTo>
                  <a:pt x="2028325" y="3069771"/>
                  <a:pt x="2002595" y="3055886"/>
                  <a:pt x="1976074" y="3043646"/>
                </a:cubicBezTo>
                <a:cubicBezTo>
                  <a:pt x="1945965" y="3029749"/>
                  <a:pt x="1914294" y="3019287"/>
                  <a:pt x="1884634" y="3004457"/>
                </a:cubicBezTo>
                <a:cubicBezTo>
                  <a:pt x="1861925" y="2993102"/>
                  <a:pt x="1842029" y="2976623"/>
                  <a:pt x="1819320" y="2965268"/>
                </a:cubicBezTo>
                <a:cubicBezTo>
                  <a:pt x="1676150" y="2893683"/>
                  <a:pt x="1775564" y="2947766"/>
                  <a:pt x="1688691" y="2913017"/>
                </a:cubicBezTo>
                <a:cubicBezTo>
                  <a:pt x="1657902" y="2900701"/>
                  <a:pt x="1626911" y="2888658"/>
                  <a:pt x="1597251" y="2873828"/>
                </a:cubicBezTo>
                <a:cubicBezTo>
                  <a:pt x="1583209" y="2866807"/>
                  <a:pt x="1571886" y="2855146"/>
                  <a:pt x="1558063" y="2847703"/>
                </a:cubicBezTo>
                <a:cubicBezTo>
                  <a:pt x="1515199" y="2824623"/>
                  <a:pt x="1470298" y="2805468"/>
                  <a:pt x="1427434" y="2782388"/>
                </a:cubicBezTo>
                <a:cubicBezTo>
                  <a:pt x="1413611" y="2774945"/>
                  <a:pt x="1401707" y="2764340"/>
                  <a:pt x="1388245" y="2756263"/>
                </a:cubicBezTo>
                <a:cubicBezTo>
                  <a:pt x="1295925" y="2700871"/>
                  <a:pt x="1325765" y="2713665"/>
                  <a:pt x="1257617" y="2690948"/>
                </a:cubicBezTo>
                <a:cubicBezTo>
                  <a:pt x="1227137" y="2669177"/>
                  <a:pt x="1198786" y="2644065"/>
                  <a:pt x="1166177" y="2625634"/>
                </a:cubicBezTo>
                <a:cubicBezTo>
                  <a:pt x="1098367" y="2587307"/>
                  <a:pt x="1031066" y="2545763"/>
                  <a:pt x="957171" y="2521131"/>
                </a:cubicBezTo>
                <a:cubicBezTo>
                  <a:pt x="944108" y="2516777"/>
                  <a:pt x="930299" y="2514226"/>
                  <a:pt x="917983" y="2508068"/>
                </a:cubicBezTo>
                <a:cubicBezTo>
                  <a:pt x="886584" y="2492368"/>
                  <a:pt x="857023" y="2473234"/>
                  <a:pt x="826543" y="2455817"/>
                </a:cubicBezTo>
                <a:cubicBezTo>
                  <a:pt x="817834" y="2442754"/>
                  <a:pt x="813480" y="2425337"/>
                  <a:pt x="800417" y="2416628"/>
                </a:cubicBezTo>
                <a:cubicBezTo>
                  <a:pt x="733908" y="2372289"/>
                  <a:pt x="647932" y="2355585"/>
                  <a:pt x="591411" y="2299063"/>
                </a:cubicBezTo>
                <a:cubicBezTo>
                  <a:pt x="573994" y="2281646"/>
                  <a:pt x="558224" y="2262409"/>
                  <a:pt x="539160" y="2246811"/>
                </a:cubicBezTo>
                <a:cubicBezTo>
                  <a:pt x="453209" y="2176487"/>
                  <a:pt x="399358" y="2167734"/>
                  <a:pt x="330154" y="2063931"/>
                </a:cubicBezTo>
                <a:cubicBezTo>
                  <a:pt x="286353" y="1998231"/>
                  <a:pt x="282119" y="1995391"/>
                  <a:pt x="238714" y="1894114"/>
                </a:cubicBezTo>
                <a:cubicBezTo>
                  <a:pt x="225651" y="1863634"/>
                  <a:pt x="209180" y="1834399"/>
                  <a:pt x="199525" y="1802674"/>
                </a:cubicBezTo>
                <a:cubicBezTo>
                  <a:pt x="178616" y="1733973"/>
                  <a:pt x="169984" y="1661795"/>
                  <a:pt x="147274" y="1593668"/>
                </a:cubicBezTo>
                <a:cubicBezTo>
                  <a:pt x="142920" y="1580605"/>
                  <a:pt x="137994" y="1567719"/>
                  <a:pt x="134211" y="1554480"/>
                </a:cubicBezTo>
                <a:cubicBezTo>
                  <a:pt x="129279" y="1537217"/>
                  <a:pt x="126307" y="1519424"/>
                  <a:pt x="121148" y="1502228"/>
                </a:cubicBezTo>
                <a:cubicBezTo>
                  <a:pt x="71061" y="1335269"/>
                  <a:pt x="122098" y="1517948"/>
                  <a:pt x="55834" y="1332411"/>
                </a:cubicBezTo>
                <a:cubicBezTo>
                  <a:pt x="45172" y="1302558"/>
                  <a:pt x="38417" y="1271451"/>
                  <a:pt x="29708" y="1240971"/>
                </a:cubicBezTo>
                <a:cubicBezTo>
                  <a:pt x="-2069" y="954968"/>
                  <a:pt x="-11329" y="975770"/>
                  <a:pt x="16645" y="640080"/>
                </a:cubicBezTo>
                <a:cubicBezTo>
                  <a:pt x="19627" y="604298"/>
                  <a:pt x="34062" y="570411"/>
                  <a:pt x="42771" y="535577"/>
                </a:cubicBezTo>
                <a:cubicBezTo>
                  <a:pt x="47125" y="518160"/>
                  <a:pt x="45875" y="498264"/>
                  <a:pt x="55834" y="483326"/>
                </a:cubicBezTo>
                <a:cubicBezTo>
                  <a:pt x="64543" y="470263"/>
                  <a:pt x="74939" y="458179"/>
                  <a:pt x="81960" y="444137"/>
                </a:cubicBezTo>
                <a:cubicBezTo>
                  <a:pt x="88118" y="431821"/>
                  <a:pt x="86421" y="415700"/>
                  <a:pt x="95023" y="404948"/>
                </a:cubicBezTo>
                <a:cubicBezTo>
                  <a:pt x="104830" y="392689"/>
                  <a:pt x="121148" y="387531"/>
                  <a:pt x="134211" y="378823"/>
                </a:cubicBezTo>
                <a:cubicBezTo>
                  <a:pt x="172283" y="328061"/>
                  <a:pt x="211423" y="270742"/>
                  <a:pt x="264840" y="235131"/>
                </a:cubicBezTo>
                <a:lnTo>
                  <a:pt x="304028" y="209006"/>
                </a:lnTo>
                <a:cubicBezTo>
                  <a:pt x="308382" y="195943"/>
                  <a:pt x="305886" y="177820"/>
                  <a:pt x="317091" y="169817"/>
                </a:cubicBezTo>
                <a:cubicBezTo>
                  <a:pt x="339500" y="153810"/>
                  <a:pt x="369342" y="152400"/>
                  <a:pt x="395468" y="143691"/>
                </a:cubicBezTo>
                <a:cubicBezTo>
                  <a:pt x="442918" y="127874"/>
                  <a:pt x="420888" y="130628"/>
                  <a:pt x="460783" y="130628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36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44" y="940508"/>
            <a:ext cx="7928999" cy="727838"/>
          </a:xfrm>
        </p:spPr>
        <p:txBody>
          <a:bodyPr/>
          <a:lstStyle/>
          <a:p>
            <a:r>
              <a:rPr lang="en-US" dirty="0" smtClean="0"/>
              <a:t>Functional Inhibition: GABA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320" t="2455" r="2398" b="-1"/>
          <a:stretch/>
        </p:blipFill>
        <p:spPr>
          <a:xfrm>
            <a:off x="107504" y="2348880"/>
            <a:ext cx="5345714" cy="37214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5713" y="2477634"/>
            <a:ext cx="371088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GABA = Inhibitory NT.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GABA is required for Critical Period (CP), and </a:t>
            </a:r>
            <a:r>
              <a:rPr lang="he-IL" sz="2100" dirty="0" err="1">
                <a:solidFill>
                  <a:prstClr val="white"/>
                </a:solidFill>
              </a:rPr>
              <a:t>GABAergic</a:t>
            </a:r>
            <a:r>
              <a:rPr lang="en-US" sz="2100" dirty="0">
                <a:solidFill>
                  <a:prstClr val="white"/>
                </a:solidFill>
              </a:rPr>
              <a:t> </a:t>
            </a:r>
            <a:r>
              <a:rPr lang="he-IL" sz="2100" dirty="0" err="1">
                <a:solidFill>
                  <a:prstClr val="white"/>
                </a:solidFill>
              </a:rPr>
              <a:t>activity</a:t>
            </a:r>
            <a:r>
              <a:rPr lang="en-US" sz="2100" dirty="0">
                <a:solidFill>
                  <a:prstClr val="white"/>
                </a:solidFill>
              </a:rPr>
              <a:t> </a:t>
            </a:r>
            <a:r>
              <a:rPr lang="he-IL" sz="2100" dirty="0" err="1">
                <a:solidFill>
                  <a:prstClr val="white"/>
                </a:solidFill>
              </a:rPr>
              <a:t>initiate</a:t>
            </a:r>
            <a:r>
              <a:rPr lang="en-US" sz="2100" dirty="0">
                <a:solidFill>
                  <a:prstClr val="white"/>
                </a:solidFill>
              </a:rPr>
              <a:t>s</a:t>
            </a:r>
            <a:r>
              <a:rPr lang="he-IL" sz="2100" dirty="0">
                <a:solidFill>
                  <a:prstClr val="white"/>
                </a:solidFill>
              </a:rPr>
              <a:t> CP</a:t>
            </a:r>
            <a:r>
              <a:rPr lang="en-US" sz="2100" dirty="0">
                <a:solidFill>
                  <a:prstClr val="white"/>
                </a:solidFill>
              </a:rPr>
              <a:t>.</a:t>
            </a:r>
          </a:p>
          <a:p>
            <a:pPr marL="214313" indent="-214313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BUT! GABA +- cannot Reopen CP in adult.</a:t>
            </a:r>
          </a:p>
        </p:txBody>
      </p:sp>
    </p:spTree>
    <p:extLst>
      <p:ext uri="{BB962C8B-B14F-4D97-AF65-F5344CB8AC3E}">
        <p14:creationId xmlns:p14="http://schemas.microsoft.com/office/powerpoint/2010/main" val="353355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10" y="404664"/>
            <a:ext cx="8596994" cy="702128"/>
          </a:xfrm>
        </p:spPr>
        <p:txBody>
          <a:bodyPr/>
          <a:lstStyle/>
          <a:p>
            <a:r>
              <a:rPr lang="en-US" dirty="0" smtClean="0"/>
              <a:t>Lynx1 </a:t>
            </a:r>
            <a:r>
              <a:rPr lang="en-US" i="1" dirty="0" smtClean="0"/>
              <a:t>brakes</a:t>
            </a:r>
            <a:r>
              <a:rPr lang="en-US" dirty="0" smtClean="0"/>
              <a:t>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96939"/>
            <a:ext cx="90412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342900"/>
            <a:r>
              <a:rPr lang="en-US" sz="1350" dirty="0" err="1">
                <a:solidFill>
                  <a:prstClr val="white"/>
                </a:solidFill>
              </a:rPr>
              <a:t>Morishita</a:t>
            </a:r>
            <a:r>
              <a:rPr lang="en-US" sz="1350" dirty="0">
                <a:solidFill>
                  <a:prstClr val="white"/>
                </a:solidFill>
              </a:rPr>
              <a:t>,  </a:t>
            </a:r>
            <a:r>
              <a:rPr lang="en-US" sz="1350" dirty="0" err="1">
                <a:solidFill>
                  <a:prstClr val="white"/>
                </a:solidFill>
              </a:rPr>
              <a:t>Hensch</a:t>
            </a:r>
            <a:r>
              <a:rPr lang="en-US" sz="1350" dirty="0">
                <a:solidFill>
                  <a:prstClr val="white"/>
                </a:solidFill>
              </a:rPr>
              <a:t>, et al’. “Lynx1, a cholinergic brake, limits plasticity in adult visual cortex”. </a:t>
            </a:r>
            <a:r>
              <a:rPr lang="en-US" sz="1350" i="1" dirty="0">
                <a:solidFill>
                  <a:prstClr val="white"/>
                </a:solidFill>
              </a:rPr>
              <a:t>Science</a:t>
            </a:r>
            <a:r>
              <a:rPr lang="en-US" sz="1350" dirty="0">
                <a:solidFill>
                  <a:prstClr val="white"/>
                </a:solidFill>
              </a:rPr>
              <a:t> (2010).</a:t>
            </a:r>
          </a:p>
          <a:p>
            <a:pPr marL="304800" indent="-304800" defTabSz="342900"/>
            <a:r>
              <a:rPr lang="en-US" sz="1350" dirty="0">
                <a:solidFill>
                  <a:prstClr val="white"/>
                </a:solidFill>
              </a:rPr>
              <a:t>“Lynx for braking plasticity”. </a:t>
            </a:r>
            <a:r>
              <a:rPr lang="en-US" sz="1350" i="1" dirty="0">
                <a:solidFill>
                  <a:prstClr val="white"/>
                </a:solidFill>
              </a:rPr>
              <a:t>Science</a:t>
            </a:r>
            <a:r>
              <a:rPr lang="en-US" sz="1350" dirty="0">
                <a:solidFill>
                  <a:prstClr val="white"/>
                </a:solidFill>
              </a:rPr>
              <a:t> (2010).</a:t>
            </a:r>
          </a:p>
        </p:txBody>
      </p:sp>
      <p:pic>
        <p:nvPicPr>
          <p:cNvPr id="1028" name="Picture 4" descr="http://www.rcsb.org/pdb/images/2l03_asym_r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24" y="2604687"/>
            <a:ext cx="2515081" cy="251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 rot="21274375">
            <a:off x="5405513" y="2838847"/>
            <a:ext cx="2767820" cy="894497"/>
          </a:xfrm>
          <a:prstGeom prst="cloudCallout">
            <a:avLst>
              <a:gd name="adj1" fmla="val -95638"/>
              <a:gd name="adj2" fmla="val -52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r>
              <a:rPr lang="en-US" dirty="0">
                <a:solidFill>
                  <a:prstClr val="white"/>
                </a:solidFill>
              </a:rPr>
              <a:t> Acetylcholine Antagonist.</a:t>
            </a: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5032562" y="4139399"/>
            <a:ext cx="3866510" cy="822433"/>
          </a:xfrm>
          <a:prstGeom prst="accentBorderCallout1">
            <a:avLst>
              <a:gd name="adj1" fmla="val 18750"/>
              <a:gd name="adj2" fmla="val -8333"/>
              <a:gd name="adj3" fmla="val -46266"/>
              <a:gd name="adj4" fmla="val -19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14313" indent="-214313" algn="ctr" defTabSz="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prstClr val="white"/>
                </a:solidFill>
              </a:rPr>
              <a:t>Binds to Ach receptors.</a:t>
            </a:r>
          </a:p>
          <a:p>
            <a:pPr marL="214313" indent="-214313" algn="ctr" defTabSz="342900"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prstClr val="white"/>
                </a:solidFill>
              </a:rPr>
              <a:t>ToLIP</a:t>
            </a:r>
            <a:r>
              <a:rPr lang="en-US" sz="2100" dirty="0">
                <a:solidFill>
                  <a:prstClr val="white"/>
                </a:solidFill>
              </a:rPr>
              <a:t> (Toxin Like Protein)</a:t>
            </a:r>
          </a:p>
        </p:txBody>
      </p:sp>
    </p:spTree>
    <p:extLst>
      <p:ext uri="{BB962C8B-B14F-4D97-AF65-F5344CB8AC3E}">
        <p14:creationId xmlns:p14="http://schemas.microsoft.com/office/powerpoint/2010/main" val="3043512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78" y="1091693"/>
            <a:ext cx="8596994" cy="702128"/>
          </a:xfrm>
        </p:spPr>
        <p:txBody>
          <a:bodyPr/>
          <a:lstStyle/>
          <a:p>
            <a:r>
              <a:rPr lang="en-US" dirty="0" smtClean="0"/>
              <a:t>Lynx1 brakes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1535" y="5709369"/>
            <a:ext cx="904120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defTabSz="342900"/>
            <a:r>
              <a:rPr lang="en-US" sz="1350" dirty="0" err="1">
                <a:solidFill>
                  <a:prstClr val="white"/>
                </a:solidFill>
              </a:rPr>
              <a:t>Morishita</a:t>
            </a:r>
            <a:r>
              <a:rPr lang="en-US" sz="1350" dirty="0">
                <a:solidFill>
                  <a:prstClr val="white"/>
                </a:solidFill>
              </a:rPr>
              <a:t>,  </a:t>
            </a:r>
            <a:r>
              <a:rPr lang="en-US" sz="1350" dirty="0" err="1">
                <a:solidFill>
                  <a:prstClr val="white"/>
                </a:solidFill>
              </a:rPr>
              <a:t>Hensch</a:t>
            </a:r>
            <a:r>
              <a:rPr lang="en-US" sz="1350" dirty="0">
                <a:solidFill>
                  <a:prstClr val="white"/>
                </a:solidFill>
              </a:rPr>
              <a:t>, et al’. “Lynx1, a cholinergic brake, limits plasticity in adult visual cortex”. </a:t>
            </a:r>
            <a:r>
              <a:rPr lang="en-US" sz="1350" i="1" dirty="0">
                <a:solidFill>
                  <a:prstClr val="white"/>
                </a:solidFill>
              </a:rPr>
              <a:t>Science</a:t>
            </a:r>
            <a:r>
              <a:rPr lang="en-US" sz="1350" dirty="0">
                <a:solidFill>
                  <a:prstClr val="white"/>
                </a:solidFill>
              </a:rPr>
              <a:t> (2010).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42" y="2463092"/>
            <a:ext cx="2556758" cy="3079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193" y="2538525"/>
            <a:ext cx="2416795" cy="2898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78" y="2538525"/>
            <a:ext cx="1895286" cy="29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63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25" b="-469"/>
          <a:stretch/>
        </p:blipFill>
        <p:spPr>
          <a:xfrm>
            <a:off x="263298" y="2705153"/>
            <a:ext cx="2258025" cy="31375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8725" y="3098197"/>
            <a:ext cx="40413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sz="2100" dirty="0">
                <a:solidFill>
                  <a:prstClr val="white"/>
                </a:solidFill>
              </a:rPr>
              <a:t>( D ) Short-Term Monocular Deprivation shifts the ocular dominance distribution of Lynx1 knock-out (KO) mice [</a:t>
            </a:r>
            <a:r>
              <a:rPr lang="en-US" sz="2100" dirty="0">
                <a:solidFill>
                  <a:srgbClr val="00C6BB"/>
                </a:solidFill>
              </a:rPr>
              <a:t>bottom</a:t>
            </a:r>
            <a:r>
              <a:rPr lang="en-US" sz="2100" dirty="0">
                <a:solidFill>
                  <a:prstClr val="white"/>
                </a:solidFill>
              </a:rPr>
              <a:t>], but not in wild-type (WT) mice.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078" y="1091693"/>
            <a:ext cx="8596994" cy="702128"/>
          </a:xfrm>
        </p:spPr>
        <p:txBody>
          <a:bodyPr/>
          <a:lstStyle/>
          <a:p>
            <a:r>
              <a:rPr lang="en-US" dirty="0" smtClean="0"/>
              <a:t>Lynx1 brakes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5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3503" y="1211814"/>
            <a:ext cx="8596994" cy="70212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/>
              <a:t>Lynx1 KO reopens Critical Period Plasticity in the Adult visual Cortex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47" y="3456595"/>
            <a:ext cx="4106876" cy="23449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2566" y="2503555"/>
            <a:ext cx="47669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/>
            <a:r>
              <a:rPr lang="en-US" i="1" dirty="0">
                <a:solidFill>
                  <a:prstClr val="white"/>
                </a:solidFill>
              </a:rPr>
              <a:t>Fig. 3. Recovery from amblyopia in Lynx1 KO mice. </a:t>
            </a:r>
          </a:p>
          <a:p>
            <a:pPr defTabSz="342900"/>
            <a:r>
              <a:rPr lang="en-US" sz="1500" dirty="0">
                <a:solidFill>
                  <a:prstClr val="white"/>
                </a:solidFill>
              </a:rPr>
              <a:t>( A ) After long-term MD (LTMD) spanning the critical period, the deprived eye was reopened &amp; VEP (visual evoked potential) acuity was measured in V1.</a:t>
            </a:r>
          </a:p>
          <a:p>
            <a:pPr defTabSz="342900"/>
            <a:r>
              <a:rPr lang="en-US" sz="1500" dirty="0">
                <a:solidFill>
                  <a:prstClr val="white"/>
                </a:solidFill>
              </a:rPr>
              <a:t>( C )Visual acuity in WT mice (white) without deprivation [no MD] decreases after LTMD spanning CP and endures. Reopening the deprived eye together with Ach inhibitor (</a:t>
            </a:r>
            <a:r>
              <a:rPr lang="en-US" sz="1500" dirty="0" err="1">
                <a:solidFill>
                  <a:prstClr val="white"/>
                </a:solidFill>
              </a:rPr>
              <a:t>AChEI</a:t>
            </a:r>
            <a:r>
              <a:rPr lang="en-US" sz="1500" dirty="0">
                <a:solidFill>
                  <a:prstClr val="white"/>
                </a:solidFill>
              </a:rPr>
              <a:t>) restores vision.</a:t>
            </a:r>
          </a:p>
          <a:p>
            <a:pPr defTabSz="342900"/>
            <a:r>
              <a:rPr lang="en-US" sz="1500" dirty="0">
                <a:solidFill>
                  <a:prstClr val="white"/>
                </a:solidFill>
              </a:rPr>
              <a:t> </a:t>
            </a:r>
            <a:r>
              <a:rPr lang="en-US" sz="1500" b="1" dirty="0">
                <a:solidFill>
                  <a:prstClr val="white"/>
                </a:solidFill>
              </a:rPr>
              <a:t>Lynx1 KO mice (black bars) spontaneously recover from LTMD  simply by reopening the deprived eye</a:t>
            </a:r>
            <a:r>
              <a:rPr lang="en-US" sz="1500" dirty="0">
                <a:solidFill>
                  <a:prstClr val="white"/>
                </a:solidFill>
              </a:rPr>
              <a:t> to reach normal levels.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355" y="2608026"/>
            <a:ext cx="3404248" cy="7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7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ott.net/image/s2/41893/full/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13061"/>
            <a:ext cx="6433195" cy="705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65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Stabilization: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19551699"/>
                  </p:ext>
                </p:extLst>
              </p:nvPr>
            </p:nvGraphicFramePr>
            <p:xfrm>
              <a:off x="375049" y="2365772"/>
              <a:ext cx="8445424" cy="32230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519551699"/>
                  </p:ext>
                </p:extLst>
              </p:nvPr>
            </p:nvGraphicFramePr>
            <p:xfrm>
              <a:off x="375049" y="2365772"/>
              <a:ext cx="8445424" cy="32230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1026" name="Picture 2" descr="http://img.gawkerassets.com/img/19bmvk02bx87ljpg/original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t="6922" r="4752" b="16167"/>
          <a:stretch/>
        </p:blipFill>
        <p:spPr bwMode="auto">
          <a:xfrm>
            <a:off x="4860032" y="5301208"/>
            <a:ext cx="2286000" cy="137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607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5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Conclusions:</a:t>
            </a:r>
            <a:endParaRPr lang="en-US" sz="45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00" y="2993197"/>
            <a:ext cx="7915931" cy="2727383"/>
          </a:xfrm>
        </p:spPr>
        <p:txBody>
          <a:bodyPr>
            <a:noAutofit/>
          </a:bodyPr>
          <a:lstStyle/>
          <a:p>
            <a:r>
              <a:rPr lang="en-US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Default state is </a:t>
            </a:r>
            <a:r>
              <a:rPr lang="en-US" sz="2400" b="1" i="1" u="sng" dirty="0">
                <a:latin typeface="Aharoni" panose="02010803020104030203" pitchFamily="2" charset="-79"/>
                <a:cs typeface="Aharoni" panose="02010803020104030203" pitchFamily="2" charset="-79"/>
              </a:rPr>
              <a:t>plastic</a:t>
            </a:r>
            <a:r>
              <a:rPr lang="en-US" sz="2400" b="1" i="1" dirty="0">
                <a:latin typeface="Aharoni" panose="02010803020104030203" pitchFamily="2" charset="-79"/>
                <a:cs typeface="Aharoni" panose="02010803020104030203" pitchFamily="2" charset="-79"/>
              </a:rPr>
              <a:t>, not stable. 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Stable state is maintained by molecular brakes. (Lynx1, others).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E/I ratio important to critical period “timer” activation.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Don’t confuse Critical and Sensitive periods!</a:t>
            </a:r>
          </a:p>
          <a:p>
            <a:pPr marL="0" indent="0">
              <a:buNone/>
            </a:pPr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Many more factors to discover? 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MASSIVE clinical potential. </a:t>
            </a:r>
          </a:p>
        </p:txBody>
      </p:sp>
    </p:spTree>
    <p:extLst>
      <p:ext uri="{BB962C8B-B14F-4D97-AF65-F5344CB8AC3E}">
        <p14:creationId xmlns:p14="http://schemas.microsoft.com/office/powerpoint/2010/main" val="33154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encrypted-tbn1.gstatic.com/images?q=tbn:ANd9GcSjuikIQpv54_3_1GlVUeEDBxcQxdoiHRX2wc7KU95UEkyMNHbZ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327" y="857250"/>
            <a:ext cx="3922295" cy="51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2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85" y="692696"/>
            <a:ext cx="8856984" cy="43924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Absolute Size</a:t>
            </a:r>
            <a:r>
              <a:rPr lang="en-US" sz="3600" dirty="0" smtClean="0">
                <a:solidFill>
                  <a:srgbClr val="7030A0"/>
                </a:solidFill>
              </a:rPr>
              <a:t>?</a:t>
            </a:r>
          </a:p>
          <a:p>
            <a:r>
              <a:rPr lang="en-US" sz="3600" b="0" cap="all" spc="-60" dirty="0">
                <a:solidFill>
                  <a:srgbClr val="7030A0"/>
                </a:solidFill>
              </a:rPr>
              <a:t>bigger = better brain?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7426" y="116632"/>
            <a:ext cx="8911815" cy="648072"/>
          </a:xfrm>
        </p:spPr>
        <p:txBody>
          <a:bodyPr>
            <a:normAutofit/>
          </a:bodyPr>
          <a:lstStyle/>
          <a:p>
            <a:r>
              <a:rPr lang="en-US" sz="3200" dirty="0"/>
              <a:t>Myth #2: </a:t>
            </a:r>
            <a:r>
              <a:rPr lang="en-US" sz="3200" dirty="0" smtClean="0"/>
              <a:t>Biggest </a:t>
            </a:r>
            <a:r>
              <a:rPr lang="en-US" sz="3200" dirty="0" smtClean="0">
                <a:latin typeface="Segoe UI Semibold" pitchFamily="34" charset="0"/>
              </a:rPr>
              <a:t>Brains?</a:t>
            </a:r>
            <a:endParaRPr lang="en-US" sz="3200" dirty="0"/>
          </a:p>
        </p:txBody>
      </p:sp>
      <p:pic>
        <p:nvPicPr>
          <p:cNvPr id="4101" name="Picture 5" descr="http://www.suzanaherculanohouzel.com/storage/ComparativeNeuroanatomy_MammalianDiversity.jpg?__SQUARESPACE_CACHEVERSION=12463318573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664" y="2132856"/>
            <a:ext cx="4684248" cy="36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AppData\Local\Temp\enhtmlclip\350px-ComparitiveBrainSiz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1" y="2852936"/>
            <a:ext cx="4225149" cy="38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97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 txBox="1">
            <a:spLocks/>
          </p:cNvSpPr>
          <p:nvPr/>
        </p:nvSpPr>
        <p:spPr>
          <a:xfrm>
            <a:off x="107504" y="-27384"/>
            <a:ext cx="8928992" cy="8587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-6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Myth </a:t>
            </a:r>
            <a:r>
              <a:rPr kumimoji="0" lang="en-US" sz="3600" b="0" i="0" u="none" strike="noStrike" kern="1200" cap="all" spc="-6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#2: </a:t>
            </a:r>
            <a:r>
              <a:rPr kumimoji="0" lang="en-US" sz="3600" b="0" i="0" u="none" strike="noStrike" kern="1200" cap="all" spc="-6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biggest</a:t>
            </a:r>
            <a:r>
              <a:rPr kumimoji="0" lang="en-US" sz="3600" b="0" i="0" u="none" strike="noStrike" kern="1200" cap="all" spc="-6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all" spc="-6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brain?  </a:t>
            </a:r>
            <a:endParaRPr kumimoji="0" lang="ar-AE" sz="3600" b="0" i="0" u="none" strike="noStrike" kern="1200" cap="all" spc="-6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מציין מיקום תוכן 2"/>
          <p:cNvSpPr>
            <a:spLocks noGrp="1"/>
          </p:cNvSpPr>
          <p:nvPr>
            <p:ph idx="1"/>
          </p:nvPr>
        </p:nvSpPr>
        <p:spPr>
          <a:xfrm>
            <a:off x="135663" y="927551"/>
            <a:ext cx="8126466" cy="2051157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We Do NOT have the biggest brains </a:t>
            </a:r>
            <a:r>
              <a:rPr lang="en-US" sz="2800" b="0" dirty="0" smtClean="0">
                <a:solidFill>
                  <a:srgbClr val="7030A0"/>
                </a:solidFill>
              </a:rPr>
              <a:t>!</a:t>
            </a:r>
          </a:p>
          <a:p>
            <a:r>
              <a:rPr lang="en-US" b="0" dirty="0" smtClean="0"/>
              <a:t>The </a:t>
            </a:r>
            <a:r>
              <a:rPr lang="en-US" b="0" dirty="0" smtClean="0"/>
              <a:t>bigger = better relationship collapses, when comparing </a:t>
            </a:r>
            <a:r>
              <a:rPr lang="en-US" dirty="0" smtClean="0"/>
              <a:t>species across orders .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Cows have larger brains than just about any species of monkey..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Capybara &amp; Capuchin monkey..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endParaRPr lang="en-US" b="0" dirty="0" smtClean="0"/>
          </a:p>
          <a:p>
            <a:endParaRPr lang="ar-AE" dirty="0"/>
          </a:p>
        </p:txBody>
      </p:sp>
      <p:sp>
        <p:nvSpPr>
          <p:cNvPr id="8" name="AutoShape 2" descr="The 4 Biggest Myths About the Human Brain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AE"/>
          </a:p>
        </p:txBody>
      </p:sp>
      <p:graphicFrame>
        <p:nvGraphicFramePr>
          <p:cNvPr id="9" name="טבלה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13741"/>
              </p:ext>
            </p:extLst>
          </p:nvPr>
        </p:nvGraphicFramePr>
        <p:xfrm>
          <a:off x="5971010" y="2649749"/>
          <a:ext cx="2952328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476164"/>
                <a:gridCol w="1476164"/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1.5kg</a:t>
                      </a:r>
                      <a:endParaRPr lang="ar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="0" dirty="0" smtClean="0"/>
                        <a:t>Humans</a:t>
                      </a:r>
                      <a:endParaRPr lang="ar-A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5.6kg</a:t>
                      </a:r>
                      <a:endParaRPr lang="ar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Elephants</a:t>
                      </a:r>
                      <a:endParaRPr lang="ar-A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7.8 kg</a:t>
                      </a:r>
                      <a:endParaRPr lang="ar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Whales</a:t>
                      </a:r>
                      <a:endParaRPr lang="ar-A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 descr="http://img.gawkerassets.com/img/17gf3qgmpq4fujpg/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164" y="3918927"/>
            <a:ext cx="6998578" cy="27715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-28303"/>
            <a:ext cx="8363272" cy="1207440"/>
          </a:xfrm>
        </p:spPr>
        <p:txBody>
          <a:bodyPr>
            <a:normAutofit/>
          </a:bodyPr>
          <a:lstStyle/>
          <a:p>
            <a:r>
              <a:rPr lang="en-US" sz="3200" b="1" dirty="0"/>
              <a:t>Myth #3: </a:t>
            </a:r>
            <a:r>
              <a:rPr lang="en-US" sz="3200" b="1" dirty="0" smtClean="0"/>
              <a:t>relatively </a:t>
            </a:r>
            <a:r>
              <a:rPr lang="en-US" sz="3200" b="1" dirty="0"/>
              <a:t>largest </a:t>
            </a:r>
            <a:r>
              <a:rPr lang="en-US" sz="3200" b="1" dirty="0" smtClean="0"/>
              <a:t>Brain to </a:t>
            </a:r>
            <a:r>
              <a:rPr lang="en-US" sz="3200" dirty="0" smtClean="0"/>
              <a:t>body </a:t>
            </a:r>
            <a:r>
              <a:rPr lang="en-US" sz="3200" dirty="0" smtClean="0"/>
              <a:t>mass </a:t>
            </a:r>
            <a:r>
              <a:rPr lang="en-US" sz="3200" dirty="0" smtClean="0"/>
              <a:t>ratio?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000000"/>
              </a:solidFill>
              <a:latin typeface="Tahoma"/>
            </a:endParaRP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520" y="1412777"/>
            <a:ext cx="634029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Humming bird</a:t>
            </a:r>
            <a:r>
              <a:rPr lang="en-US" sz="3200" b="1" dirty="0"/>
              <a:t>: 1/25 </a:t>
            </a:r>
            <a:br>
              <a:rPr lang="en-US" sz="3200" b="1" dirty="0"/>
            </a:br>
            <a:r>
              <a:rPr lang="en-US" sz="3200" dirty="0"/>
              <a:t>Squirrel monkeys: </a:t>
            </a:r>
            <a:r>
              <a:rPr lang="en-US" sz="3200" dirty="0" smtClean="0"/>
              <a:t>1/20</a:t>
            </a:r>
            <a:r>
              <a:rPr lang="en-US" sz="3200" b="1" dirty="0"/>
              <a:t> </a:t>
            </a:r>
            <a:br>
              <a:rPr lang="en-US" sz="3200" b="1" dirty="0"/>
            </a:br>
            <a:r>
              <a:rPr lang="en-US" sz="3200" b="1" dirty="0">
                <a:solidFill>
                  <a:srgbClr val="FF0000"/>
                </a:solidFill>
              </a:rPr>
              <a:t>Mice</a:t>
            </a:r>
            <a:r>
              <a:rPr lang="en-US" sz="3200" b="1" dirty="0"/>
              <a:t>: 1/40 </a:t>
            </a:r>
            <a:br>
              <a:rPr lang="en-US" sz="3200" b="1" dirty="0"/>
            </a:br>
            <a:r>
              <a:rPr lang="en-US" sz="3200" b="1" dirty="0">
                <a:solidFill>
                  <a:schemeClr val="accent5"/>
                </a:solidFill>
              </a:rPr>
              <a:t>Humans</a:t>
            </a:r>
            <a:r>
              <a:rPr lang="en-US" sz="3200" b="1" dirty="0"/>
              <a:t>: </a:t>
            </a:r>
            <a:r>
              <a:rPr lang="en-US" sz="3200" b="1" dirty="0" smtClean="0"/>
              <a:t>1/49</a:t>
            </a:r>
          </a:p>
          <a:p>
            <a:r>
              <a:rPr lang="en-US" sz="3200" b="1" dirty="0" smtClean="0"/>
              <a:t>Dolphins: ~1/80</a:t>
            </a:r>
            <a:r>
              <a:rPr lang="en-US" sz="3200" b="1" dirty="0"/>
              <a:t> </a:t>
            </a:r>
            <a:br>
              <a:rPr lang="en-US" sz="3200" b="1" dirty="0"/>
            </a:br>
            <a:r>
              <a:rPr lang="en-US" sz="3200" dirty="0"/>
              <a:t>Cats: 1/100 </a:t>
            </a:r>
            <a:br>
              <a:rPr lang="en-US" sz="3200" dirty="0"/>
            </a:br>
            <a:r>
              <a:rPr lang="en-US" sz="3200" dirty="0"/>
              <a:t>Dogs: 1/125 </a:t>
            </a:r>
            <a:br>
              <a:rPr lang="en-US" sz="3200" dirty="0"/>
            </a:br>
            <a:r>
              <a:rPr lang="en-US" sz="3200" dirty="0"/>
              <a:t>Lions: 1/500 </a:t>
            </a:r>
            <a:br>
              <a:rPr lang="en-US" sz="3200" dirty="0"/>
            </a:br>
            <a:r>
              <a:rPr lang="en-US" sz="3200" dirty="0"/>
              <a:t>Elephants: 1/560 </a:t>
            </a:r>
            <a:br>
              <a:rPr lang="en-US" sz="3200" dirty="0"/>
            </a:br>
            <a:r>
              <a:rPr lang="en-US" sz="3200" dirty="0"/>
              <a:t>Horses: 1/600 </a:t>
            </a:r>
            <a:br>
              <a:rPr lang="en-US" sz="3200" dirty="0"/>
            </a:br>
            <a:r>
              <a:rPr lang="en-US" sz="3200" dirty="0"/>
              <a:t>Sharks: 1/2500 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2832" y="6577607"/>
            <a:ext cx="1763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err="1"/>
              <a:t>Kuhlenbeck</a:t>
            </a:r>
            <a:r>
              <a:rPr lang="en-US" sz="1400"/>
              <a:t> (1973)</a:t>
            </a:r>
          </a:p>
        </p:txBody>
      </p:sp>
      <p:pic>
        <p:nvPicPr>
          <p:cNvPr id="2056" name="Picture 8" descr="https://d27fcql9yjk2c0.cloudfront.net/assets/4347320/lightbox/Dolphins%20Quote.jpg?13174896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068960"/>
            <a:ext cx="4777045" cy="35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encrypted-tbn0.google.com/images?q=tbn:ANd9GcTSKWbwbvLJyA0l7QLU0Lc1G19H-DXJFu5Q4WM3eualPi9Xx1SC7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89055"/>
            <a:ext cx="1896334" cy="142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43" y="350551"/>
            <a:ext cx="8604448" cy="1371600"/>
          </a:xfrm>
        </p:spPr>
        <p:txBody>
          <a:bodyPr>
            <a:normAutofit/>
          </a:bodyPr>
          <a:lstStyle/>
          <a:p>
            <a:r>
              <a:rPr lang="en-US" sz="2800" b="1" dirty="0"/>
              <a:t>Myth #3: Human brains are the relatively largest ?</a:t>
            </a:r>
            <a:br>
              <a:rPr lang="en-US" sz="2800" b="1" dirty="0"/>
            </a:br>
            <a:r>
              <a:rPr lang="en-US" sz="2800" b="1" dirty="0"/>
              <a:t> </a:t>
            </a:r>
            <a:r>
              <a:rPr lang="en-US" sz="2800" b="1" dirty="0" smtClean="0">
                <a:solidFill>
                  <a:srgbClr val="7030A0"/>
                </a:solidFill>
              </a:rPr>
              <a:t>- </a:t>
            </a:r>
            <a:r>
              <a:rPr lang="en-US" sz="2800" dirty="0" err="1" smtClean="0">
                <a:solidFill>
                  <a:srgbClr val="7030A0"/>
                </a:solidFill>
              </a:rPr>
              <a:t>Encephalization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7820" y="1844824"/>
            <a:ext cx="8661572" cy="169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“A </a:t>
            </a:r>
            <a:r>
              <a:rPr lang="en-US" sz="3200" dirty="0"/>
              <a:t>brain</a:t>
            </a:r>
            <a:r>
              <a:rPr lang="en-US" sz="3600" dirty="0"/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7 </a:t>
            </a:r>
            <a:r>
              <a:rPr lang="en-US" sz="3200" dirty="0" smtClean="0">
                <a:solidFill>
                  <a:srgbClr val="7030A0"/>
                </a:solidFill>
              </a:rPr>
              <a:t>times too </a:t>
            </a:r>
            <a:r>
              <a:rPr lang="en-US" sz="3200" dirty="0">
                <a:solidFill>
                  <a:srgbClr val="7030A0"/>
                </a:solidFill>
              </a:rPr>
              <a:t>large </a:t>
            </a:r>
            <a:r>
              <a:rPr lang="en-US" sz="3200" dirty="0" smtClean="0"/>
              <a:t>for a </a:t>
            </a:r>
            <a:r>
              <a:rPr lang="en-US" sz="3200" dirty="0" smtClean="0">
                <a:solidFill>
                  <a:srgbClr val="7030A0"/>
                </a:solidFill>
              </a:rPr>
              <a:t>mammal</a:t>
            </a:r>
            <a:r>
              <a:rPr lang="en-US" sz="3200" dirty="0" smtClean="0"/>
              <a:t> of </a:t>
            </a:r>
            <a:r>
              <a:rPr lang="en-US" sz="3200" dirty="0"/>
              <a:t>its </a:t>
            </a:r>
            <a:r>
              <a:rPr lang="en-US" sz="3200" dirty="0" smtClean="0"/>
              <a:t>size…”</a:t>
            </a:r>
          </a:p>
          <a:p>
            <a:r>
              <a:rPr lang="en-US" sz="1600" b="0" dirty="0" smtClean="0"/>
              <a:t>(Marino</a:t>
            </a:r>
            <a:r>
              <a:rPr lang="en-US" sz="1600" b="0" dirty="0"/>
              <a:t>, </a:t>
            </a:r>
            <a:r>
              <a:rPr lang="en-US" sz="1600" b="0" dirty="0" smtClean="0"/>
              <a:t>1998)</a:t>
            </a:r>
            <a:endParaRPr lang="en-US" sz="1600" b="0" dirty="0"/>
          </a:p>
        </p:txBody>
      </p:sp>
      <p:sp>
        <p:nvSpPr>
          <p:cNvPr id="8" name="Rectangle 7"/>
          <p:cNvSpPr/>
          <p:nvPr/>
        </p:nvSpPr>
        <p:spPr>
          <a:xfrm>
            <a:off x="179512" y="6237312"/>
            <a:ext cx="16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Jerison</a:t>
            </a:r>
            <a:r>
              <a:rPr lang="en-US" sz="1600" dirty="0" smtClean="0"/>
              <a:t>, 1973).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Macphail</a:t>
            </a:r>
            <a:r>
              <a:rPr lang="en-US" sz="1600" dirty="0" smtClean="0"/>
              <a:t>, 243) </a:t>
            </a:r>
            <a:endParaRPr lang="en-US" sz="1600" dirty="0"/>
          </a:p>
        </p:txBody>
      </p:sp>
      <p:pic>
        <p:nvPicPr>
          <p:cNvPr id="9" name="Picture 2" descr="C:\Users\User\AppData\Local\Temp\enhtmlclip\ScreenClip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3" y="3512455"/>
            <a:ext cx="39841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stbiologyblog.files.wordpress.com/2011/12/space-big-he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96952"/>
            <a:ext cx="4573884" cy="36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2772</TotalTime>
  <Words>2034</Words>
  <Application>Microsoft Office PowerPoint</Application>
  <PresentationFormat>On-screen Show (4:3)</PresentationFormat>
  <Paragraphs>299</Paragraphs>
  <Slides>52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72" baseType="lpstr">
      <vt:lpstr>Segoe UI Semibold</vt:lpstr>
      <vt:lpstr>Tahoma</vt:lpstr>
      <vt:lpstr>Wingdings 2</vt:lpstr>
      <vt:lpstr>Aharoni</vt:lpstr>
      <vt:lpstr>Century Gothic</vt:lpstr>
      <vt:lpstr>Arial Black</vt:lpstr>
      <vt:lpstr>Segoe Print</vt:lpstr>
      <vt:lpstr>Arial</vt:lpstr>
      <vt:lpstr>Segoe UI</vt:lpstr>
      <vt:lpstr>Georgia</vt:lpstr>
      <vt:lpstr>Cambria Math</vt:lpstr>
      <vt:lpstr>Wingdings</vt:lpstr>
      <vt:lpstr>Bauhaus 93</vt:lpstr>
      <vt:lpstr>Calibri</vt:lpstr>
      <vt:lpstr>Segoe UI Symbol</vt:lpstr>
      <vt:lpstr>Algerian</vt:lpstr>
      <vt:lpstr>Segoe UI Light</vt:lpstr>
      <vt:lpstr>Gisha</vt:lpstr>
      <vt:lpstr>Essential</vt:lpstr>
      <vt:lpstr>Quotable</vt:lpstr>
      <vt:lpstr>PowerPoint Presentation</vt:lpstr>
      <vt:lpstr>PowerPoint Presentation</vt:lpstr>
      <vt:lpstr>Is The Human Brain is Unique?</vt:lpstr>
      <vt:lpstr>5 Brain Myths: #1 You only use 10 % of your brain. </vt:lpstr>
      <vt:lpstr>PowerPoint Presentation</vt:lpstr>
      <vt:lpstr>Myth #2: Biggest Brains?</vt:lpstr>
      <vt:lpstr>PowerPoint Presentation</vt:lpstr>
      <vt:lpstr>Myth #3: relatively largest Brain to body mass ratio?</vt:lpstr>
      <vt:lpstr>Myth #3: Human brains are the relatively largest ?  - Encephalization</vt:lpstr>
      <vt:lpstr>Claims of Human Uniqueness: Encephalization Quotient</vt:lpstr>
      <vt:lpstr>PowerPoint Presentation</vt:lpstr>
      <vt:lpstr>PowerPoint Presentation</vt:lpstr>
      <vt:lpstr>Bigger By Ratio or Absolute size?</vt:lpstr>
      <vt:lpstr>Dear Bayesians, Who can Guess: How Many Cells in the brain?</vt:lpstr>
      <vt:lpstr>PowerPoint Presentation</vt:lpstr>
      <vt:lpstr>PowerPoint Presentation</vt:lpstr>
      <vt:lpstr>The Isotropic Fractionator</vt:lpstr>
      <vt:lpstr>isotropic Fractionation Findings (I):</vt:lpstr>
      <vt:lpstr>Findings: - HumANs:</vt:lpstr>
      <vt:lpstr>Findings: - HumANs:</vt:lpstr>
      <vt:lpstr>whAt makes us Special?</vt:lpstr>
      <vt:lpstr>whAt makes us Special:  Biggest Primate Brain</vt:lpstr>
      <vt:lpstr>Potential Sources of Human “Specialness”:</vt:lpstr>
      <vt:lpstr>NeuroPlasticity:  The Flexible Brain</vt:lpstr>
      <vt:lpstr>The Brain is PLASTIC! :  Learning New skills</vt:lpstr>
      <vt:lpstr>The Brain is PLASTIC! :  Adapting to tissue damage (Hemispherectomy)</vt:lpstr>
      <vt:lpstr>The Brain is PLASTIC! :  Adapting to Sensory loss</vt:lpstr>
      <vt:lpstr>Periods in NeuroPlasticity: pedals or brakes?</vt:lpstr>
      <vt:lpstr>PowerPoint Presentation</vt:lpstr>
      <vt:lpstr>The Early brain:</vt:lpstr>
      <vt:lpstr>Experience and Neurodevelopment</vt:lpstr>
      <vt:lpstr>Sensitive periods</vt:lpstr>
      <vt:lpstr>PowerPoint Presentation</vt:lpstr>
      <vt:lpstr>Critical periods</vt:lpstr>
      <vt:lpstr>PowerPoint Presentation</vt:lpstr>
      <vt:lpstr>Critical period: Parental Imprinting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</vt:lpstr>
      <vt:lpstr>(I) Structural Stabilization:</vt:lpstr>
      <vt:lpstr>(II) Functional Stabilization:</vt:lpstr>
      <vt:lpstr>Functional Inhibition: GABA</vt:lpstr>
      <vt:lpstr>Lynx1 brakes Plasticity in the Adult Cortex</vt:lpstr>
      <vt:lpstr>Lynx1 brakes Plasticity in the Adult Cortex</vt:lpstr>
      <vt:lpstr>Lynx1 brakes Plasticity in the Adult Cortex</vt:lpstr>
      <vt:lpstr>PowerPoint Presentation</vt:lpstr>
      <vt:lpstr>Functional Stabilization:</vt:lpstr>
      <vt:lpstr>Conclusions: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Human Brain "Unique"?</dc:title>
  <dc:creator>Dan</dc:creator>
  <cp:lastModifiedBy>Dan Ofer</cp:lastModifiedBy>
  <cp:revision>210</cp:revision>
  <dcterms:created xsi:type="dcterms:W3CDTF">2012-05-20T17:45:16Z</dcterms:created>
  <dcterms:modified xsi:type="dcterms:W3CDTF">2014-10-22T15:54:56Z</dcterms:modified>
</cp:coreProperties>
</file>